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83" r:id="rId3"/>
    <p:sldId id="284" r:id="rId4"/>
    <p:sldId id="285" r:id="rId5"/>
    <p:sldId id="260" r:id="rId6"/>
    <p:sldId id="261" r:id="rId7"/>
    <p:sldId id="262" r:id="rId8"/>
    <p:sldId id="286" r:id="rId9"/>
    <p:sldId id="290" r:id="rId10"/>
    <p:sldId id="264" r:id="rId11"/>
    <p:sldId id="287" r:id="rId12"/>
    <p:sldId id="288" r:id="rId13"/>
    <p:sldId id="289" r:id="rId14"/>
    <p:sldId id="291" r:id="rId15"/>
    <p:sldId id="292" r:id="rId16"/>
    <p:sldId id="268" r:id="rId17"/>
    <p:sldId id="269" r:id="rId18"/>
    <p:sldId id="270" r:id="rId19"/>
    <p:sldId id="271" r:id="rId20"/>
    <p:sldId id="272" r:id="rId21"/>
    <p:sldId id="275" r:id="rId22"/>
    <p:sldId id="277" r:id="rId23"/>
    <p:sldId id="25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8951F-A451-48E5-B37E-021315B32750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01165-2776-45E8-8F96-A9131A897F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34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70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03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59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53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73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E6CD-A98E-404A-9A6B-6B90CFC64425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2BCA-C18F-4446-85F6-E876A0279CE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E6CD-A98E-404A-9A6B-6B90CFC64425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2BCA-C18F-4446-85F6-E876A0279CE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E6CD-A98E-404A-9A6B-6B90CFC64425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2BCA-C18F-4446-85F6-E876A0279CE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E6CD-A98E-404A-9A6B-6B90CFC64425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2BCA-C18F-4446-85F6-E876A0279CE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E6CD-A98E-404A-9A6B-6B90CFC64425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2BCA-C18F-4446-85F6-E876A0279CE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E6CD-A98E-404A-9A6B-6B90CFC64425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2BCA-C18F-4446-85F6-E876A0279CE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E6CD-A98E-404A-9A6B-6B90CFC64425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2BCA-C18F-4446-85F6-E876A0279CE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E6CD-A98E-404A-9A6B-6B90CFC64425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2BCA-C18F-4446-85F6-E876A0279CE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E6CD-A98E-404A-9A6B-6B90CFC64425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2BCA-C18F-4446-85F6-E876A0279CE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E6CD-A98E-404A-9A6B-6B90CFC64425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2BCA-C18F-4446-85F6-E876A0279CE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E6CD-A98E-404A-9A6B-6B90CFC64425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3F2BCA-C18F-4446-85F6-E876A0279CE8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A1E6CD-A98E-404A-9A6B-6B90CFC64425}" type="datetimeFigureOut">
              <a:rPr lang="pl-PL" smtClean="0"/>
              <a:t>2023-09-05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3F2BCA-C18F-4446-85F6-E876A0279CE8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273650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OGRANICZENIE ZALEŻNOŚCI OD PALIW KOPALNYCH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1124744"/>
            <a:ext cx="84249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latin typeface="Georgia" panose="02040502050405020303" pitchFamily="18" charset="0"/>
              </a:rPr>
              <a:t>Konsekwencje ekologiczne, wynikające z użytkowania paliw kopalnych, obejmują powstawanie gazów i odpadów stałych podczas ich spalania oraz degradację terenów w miejscu ich wydobycia.</a:t>
            </a:r>
          </a:p>
          <a:p>
            <a:pPr algn="just"/>
            <a:endParaRPr lang="pl-PL" sz="2000" dirty="0">
              <a:latin typeface="Georgia" panose="02040502050405020303" pitchFamily="18" charset="0"/>
            </a:endParaRPr>
          </a:p>
          <a:p>
            <a:pPr algn="just"/>
            <a:r>
              <a:rPr lang="pl-PL" sz="2000" dirty="0">
                <a:latin typeface="Georgia" panose="02040502050405020303" pitchFamily="18" charset="0"/>
              </a:rPr>
              <a:t>Najważniejszymi z zanieczyszczeń przy spalaniu paliw kopalnych są: pył, dwutlenek siarki, tlenki azotu, tlenek węgla, nie metanowe lotne związki organiczne, metale ciężkie (np. rtęć) oraz dwutlenek węgla.</a:t>
            </a:r>
          </a:p>
          <a:p>
            <a:pPr algn="just"/>
            <a:endParaRPr lang="pl-PL" sz="2000" dirty="0">
              <a:latin typeface="Georgia" panose="02040502050405020303" pitchFamily="18" charset="0"/>
            </a:endParaRPr>
          </a:p>
          <a:p>
            <a:pPr algn="just"/>
            <a:r>
              <a:rPr lang="pl-PL" sz="2000" dirty="0">
                <a:latin typeface="Georgia" panose="02040502050405020303" pitchFamily="18" charset="0"/>
              </a:rPr>
              <a:t>Wszystkie te składniki zanieczyszczają powietrze, glebę, a także wody gruntowe. Doprowadzają do śmierci roślin oraz zwierząt. Powodują wzrost </a:t>
            </a:r>
            <a:r>
              <a:rPr lang="pl-PL" sz="2000" dirty="0" err="1">
                <a:latin typeface="Georgia" panose="02040502050405020303" pitchFamily="18" charset="0"/>
              </a:rPr>
              <a:t>zachorowań</a:t>
            </a:r>
            <a:r>
              <a:rPr lang="pl-PL" sz="2000" dirty="0">
                <a:latin typeface="Georgia" panose="02040502050405020303" pitchFamily="18" charset="0"/>
              </a:rPr>
              <a:t> na astmę, rożne alergie, choroby układu krążenia, a także przyczyniają się do rozwoju chorób nowotworowych. </a:t>
            </a:r>
          </a:p>
          <a:p>
            <a:pPr algn="just"/>
            <a:r>
              <a:rPr lang="pl-PL" sz="2000" dirty="0">
                <a:latin typeface="Georgia" panose="02040502050405020303" pitchFamily="18" charset="0"/>
              </a:rPr>
              <a:t>Powstają nowe, dotąd nieznane na ziemi zjawiska: smogu, dziury ozonowej, kwaśnych deszczy.</a:t>
            </a:r>
          </a:p>
          <a:p>
            <a:r>
              <a:rPr lang="pl-PL" b="1" dirty="0">
                <a:latin typeface="+mj-lt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134076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latin typeface="Georgia" panose="02040502050405020303" pitchFamily="18" charset="0"/>
              </a:rPr>
              <a:t>Wartości całkowitej emisji głównych zanieczyszczeń powietrza w Polsce,  w 2020 r. wykazywały tendencję spadkową w stosunku do 2000 r., przy utrzymaniu się emisji na podobnym poziomie w stosunku do 2019 r. W okresie 2000-2020 zmniejszyła się emisja: dwutlenku siarki o 68%, tlenku węgla o 35%, tlenków azotu o 32%, pyłów o 16%, amoniaku o 10% oraz </a:t>
            </a:r>
            <a:r>
              <a:rPr lang="pl-PL" sz="2000" dirty="0" err="1">
                <a:latin typeface="Georgia" panose="02040502050405020303" pitchFamily="18" charset="0"/>
              </a:rPr>
              <a:t>niemetanowych</a:t>
            </a:r>
            <a:r>
              <a:rPr lang="pl-PL" sz="2000" dirty="0">
                <a:latin typeface="Georgia" panose="02040502050405020303" pitchFamily="18" charset="0"/>
              </a:rPr>
              <a:t> lotnych związków organicznych o 9%. Całkowita emisja dwutlenku węgla utrzymywała się na podobnym poziomie (spadek o 4% w stosunku do 2000 r.). </a:t>
            </a:r>
            <a:endParaRPr lang="pl-PL" sz="2000" b="1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32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112474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Georgia" panose="02040502050405020303" pitchFamily="18" charset="0"/>
              </a:rPr>
              <a:t>Bilans emisji głównych zanieczyszczeń powietrza w Polsce (2020 r.)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8089BE3D-6F76-4486-AFBF-C436EF5D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44824"/>
            <a:ext cx="6103544" cy="356841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58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3075057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Sposoby ograniczenia zależności</a:t>
            </a:r>
            <a:br>
              <a:rPr lang="pl-PL" sz="20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pl-PL" sz="20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od paliw kopalnych</a:t>
            </a:r>
            <a:endParaRPr lang="pl-PL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27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6F3A62C-6FBE-46A7-821E-5409152FFE84}"/>
              </a:ext>
            </a:extLst>
          </p:cNvPr>
          <p:cNvSpPr txBox="1"/>
          <p:nvPr/>
        </p:nvSpPr>
        <p:spPr>
          <a:xfrm>
            <a:off x="395536" y="1556792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Georgia" panose="02040502050405020303" pitchFamily="18" charset="0"/>
              </a:rPr>
              <a:t>Sposobów ograniczenia zależności funkcjonowania społeczeństwa od paliw kopalnych można szukać w tych dziedzinach, w których są one najbardziej wykorzystywane, tj.:</a:t>
            </a:r>
          </a:p>
          <a:p>
            <a:endParaRPr lang="pl-PL" sz="20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wytwarzanie energii elektrycznej,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wytwarzanie energii cieplnej, zarówno w skali globalnej jak i indywidualnej,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transport drogowy, lotniczy, morski.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891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6F3A62C-6FBE-46A7-821E-5409152FFE84}"/>
              </a:ext>
            </a:extLst>
          </p:cNvPr>
          <p:cNvSpPr txBox="1"/>
          <p:nvPr/>
        </p:nvSpPr>
        <p:spPr>
          <a:xfrm>
            <a:off x="395536" y="1556792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 </a:t>
            </a:r>
            <a:r>
              <a:rPr lang="pl-PL" sz="2000" dirty="0">
                <a:latin typeface="Georgia" panose="02040502050405020303" pitchFamily="18" charset="0"/>
              </a:rPr>
              <a:t>Sposoby uniezależnienia się Polski od paliw kopalnych:</a:t>
            </a:r>
          </a:p>
          <a:p>
            <a:endParaRPr lang="pl-PL" sz="20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zwiększenie inwestycji w odnawialne źródła energii elektrycznej i cieplnej,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rozpatrzenie możliwości budowy krajowej energetyki jądrowej,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programy dofinansowujące wymianę pieców węglowych na inne rodzaje kotłów grzewczych,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rozwój komunikacji publicznej - zmniejszenie się ruchu samochodów indywidualnych,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dobre plany i metody logistyczne dla ruch drogowego,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Georgia" panose="02040502050405020303" pitchFamily="18" charset="0"/>
              </a:rPr>
              <a:t>rozwój transportu kolejowego.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3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90872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Georgia" panose="02040502050405020303" pitchFamily="18" charset="0"/>
                <a:cs typeface="Arial" pitchFamily="34" charset="0"/>
              </a:rPr>
              <a:t>Ograniczenie wydobycia węgla w Polsce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4804"/>
            <a:ext cx="5904656" cy="374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31540" y="84890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Georgia" panose="02040502050405020303" pitchFamily="18" charset="0"/>
                <a:cs typeface="Arial" pitchFamily="34" charset="0"/>
              </a:rPr>
              <a:t>Ograniczenie wydobycia węgla w Polsce – sprawiedliwa transformacja energetyczna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444"/>
          <a:stretch>
            <a:fillRect/>
          </a:stretch>
        </p:blipFill>
        <p:spPr bwMode="auto">
          <a:xfrm>
            <a:off x="2051720" y="1567505"/>
            <a:ext cx="5472608" cy="39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3" y="84890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Georgia" panose="02040502050405020303" pitchFamily="18" charset="0"/>
                <a:cs typeface="Arial" pitchFamily="34" charset="0"/>
              </a:rPr>
              <a:t>Ograniczenie wydobycia węgla w Polsce – sprawiedliwa transformacja energetyczna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19" y="1546830"/>
            <a:ext cx="6840761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67544" y="90872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Georgia" panose="02040502050405020303" pitchFamily="18" charset="0"/>
                <a:cs typeface="Arial" pitchFamily="34" charset="0"/>
              </a:rPr>
              <a:t>Strategiczne wyzwania w ograniczeniu uzależnienia</a:t>
            </a:r>
            <a:br>
              <a:rPr lang="pl-PL" sz="2000" b="1" dirty="0">
                <a:latin typeface="Georgia" panose="02040502050405020303" pitchFamily="18" charset="0"/>
                <a:cs typeface="Arial" pitchFamily="34" charset="0"/>
              </a:rPr>
            </a:br>
            <a:r>
              <a:rPr lang="pl-PL" sz="2000" b="1" dirty="0">
                <a:latin typeface="Georgia" panose="02040502050405020303" pitchFamily="18" charset="0"/>
                <a:cs typeface="Arial" pitchFamily="34" charset="0"/>
              </a:rPr>
              <a:t> od paliw kopalnych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1580728"/>
            <a:ext cx="87820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6BA1A7-5454-4326-B5C4-F336F7B36E24}"/>
              </a:ext>
            </a:extLst>
          </p:cNvPr>
          <p:cNvSpPr txBox="1"/>
          <p:nvPr/>
        </p:nvSpPr>
        <p:spPr>
          <a:xfrm>
            <a:off x="251520" y="2459504"/>
            <a:ext cx="8466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Zagadnienia:</a:t>
            </a:r>
          </a:p>
          <a:p>
            <a:endParaRPr lang="pl-PL" sz="20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pl-PL" sz="20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Paliwa kopalne – sytuacja światowa.</a:t>
            </a:r>
          </a:p>
          <a:p>
            <a:pPr marL="457200" indent="-457200">
              <a:buAutoNum type="arabicPeriod"/>
            </a:pPr>
            <a:r>
              <a:rPr lang="pl-PL" sz="20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Konsekwencje ekologiczne wynikające z używania paliw kopalnych.</a:t>
            </a:r>
          </a:p>
          <a:p>
            <a:pPr marL="457200" indent="-457200">
              <a:buAutoNum type="arabicPeriod"/>
            </a:pPr>
            <a:r>
              <a:rPr lang="pl-PL" sz="20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Sposoby ograniczenia zależności od paliw kopalnych. </a:t>
            </a:r>
          </a:p>
          <a:p>
            <a:pPr marL="457200" indent="-457200">
              <a:buAutoNum type="arabicPeriod"/>
            </a:pPr>
            <a:r>
              <a:rPr lang="pl-PL" sz="20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Dobre praktyki.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02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67544" y="90872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Georgia" panose="02040502050405020303" pitchFamily="18" charset="0"/>
                <a:cs typeface="Arial" pitchFamily="34" charset="0"/>
              </a:rPr>
              <a:t>OCHRONA POWIETRZA - WYZWANIA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79512" y="1308830"/>
            <a:ext cx="8784976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Transformacja ciepłownictwa, zwłaszcza lokalnego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Efektywne energetycznie systemy ciepłownicze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Rozwój instalacji do wytwarzania ciepła z OZE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Ożywienie działalności </a:t>
            </a:r>
            <a:r>
              <a:rPr lang="pl-PL" dirty="0" err="1"/>
              <a:t>prosumenckiej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Wykorzystanie wysokoefektywnych systemów zaopatrzenia budynków w energię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79512" y="2884255"/>
            <a:ext cx="8784976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Tworzenie stref ograniczonej emisji transportu (inwestowanie w transport niskoemisyjny poprzez wymianę taboru operatorów transportu miejskiego oraz przewoźników logistycznych oraz zapewnienie dostępu do paliw alternatywnych)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9512" y="3896938"/>
            <a:ext cx="8784976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Wsparcie renowacji krajowych zasobów budynków mieszkalnych i użytkowych publicznych i prywatnych (zwiększenie wydajności energetycznej obiektów poprzez poprawienie ich izolacyjności)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79512" y="4909621"/>
            <a:ext cx="8784976" cy="9233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Silniejsze włączenie sektora rolno-spożywczego w rozwój niskoemisyjnej gospodarki (zastosowanie odpowiednich paliw, sprzęty z napędem elektrycznym, poprawa jakości systemów grzewczych)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90872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Georgia" panose="02040502050405020303" pitchFamily="18" charset="0"/>
              </a:rPr>
              <a:t>Dobre praktyki – rozwój jednostek naukowo-badawczych: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98" y="1916832"/>
            <a:ext cx="1600200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948" y="3444682"/>
            <a:ext cx="19431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2555776" y="1628801"/>
            <a:ext cx="617982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latin typeface="Georgia" panose="02040502050405020303" pitchFamily="18" charset="0"/>
              </a:rPr>
              <a:t>Centrum Czystych Technologii Węglowych - proekologiczne i energooszczędne technologie i rozwiązania w zakresie produkcji paliw dla energetyki oraz przetwarzania surowców w tym odpadów.</a:t>
            </a:r>
          </a:p>
          <a:p>
            <a:pPr algn="just"/>
            <a:r>
              <a:rPr lang="pl-PL" sz="2000" dirty="0">
                <a:latin typeface="Georgia" panose="02040502050405020303" pitchFamily="18" charset="0"/>
              </a:rPr>
              <a:t>W CCTW opracowywane są nowe technologie, m.in. zgazowanie paliw stałych w warunkach powierzchniowych i podziemnych, bezpośrednie upłynnianie węgla ukierunkowane na wytwarzanie surowców chemicznych, współspalanie, piroliza i zgazowanie układów paliwowych opartych o: RDF, </a:t>
            </a:r>
            <a:r>
              <a:rPr lang="pl-PL" sz="2000" dirty="0" err="1">
                <a:latin typeface="Georgia" panose="02040502050405020303" pitchFamily="18" charset="0"/>
              </a:rPr>
              <a:t>pre</a:t>
            </a:r>
            <a:r>
              <a:rPr lang="pl-PL" sz="2000" dirty="0">
                <a:latin typeface="Georgia" panose="02040502050405020303" pitchFamily="18" charset="0"/>
              </a:rPr>
              <a:t>-RDF, biomasę oraz osady ściekowe.</a:t>
            </a:r>
          </a:p>
          <a:p>
            <a:endParaRPr lang="pl-PL" sz="10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2236850" y="1916832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Georgia" panose="02040502050405020303" pitchFamily="18" charset="0"/>
                <a:cs typeface="Arial" pitchFamily="34" charset="0"/>
              </a:rPr>
              <a:t>Centrum Inżynierii Środowiska (Cis):</a:t>
            </a:r>
          </a:p>
          <a:p>
            <a:endParaRPr lang="pl-PL" sz="2000" dirty="0">
              <a:latin typeface="Georgia" panose="02040502050405020303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dirty="0">
                <a:latin typeface="Georgia" panose="02040502050405020303" pitchFamily="18" charset="0"/>
              </a:rPr>
              <a:t> inżynieria środowiska i zielona gospodarka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>
                <a:latin typeface="Georgia" panose="02040502050405020303" pitchFamily="18" charset="0"/>
              </a:rPr>
              <a:t> nowe technologie i rozwiązania ograniczające skutki 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dirty="0">
                <a:latin typeface="Georgia" panose="02040502050405020303" pitchFamily="18" charset="0"/>
              </a:rPr>
              <a:t>  oddziaływania człowieka na środowisko,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>
                <a:latin typeface="Georgia" panose="02040502050405020303" pitchFamily="18" charset="0"/>
              </a:rPr>
              <a:t> wspomaganie ochrony zasobów naturalnych i ich   użytkowania zgodnie z zasadami zrównoważonego rozwoju, a także gospodarki niskoemisyjnej i obiegu zamkniętego (GOZ).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140993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1392740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140415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7F5B4A71-ED79-43EE-9D7C-F8784D8B4E39}"/>
              </a:ext>
            </a:extLst>
          </p:cNvPr>
          <p:cNvSpPr txBox="1"/>
          <p:nvPr/>
        </p:nvSpPr>
        <p:spPr>
          <a:xfrm>
            <a:off x="251520" y="90872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Georgia" panose="02040502050405020303" pitchFamily="18" charset="0"/>
              </a:rPr>
              <a:t>Dobre praktyki – rozwój jednostek naukowo-badawczych: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87624" y="2731567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94876" y="1044360"/>
            <a:ext cx="4410813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algn="ctr"/>
            <a:endParaRPr lang="pl-PL" sz="2000" b="1" dirty="0">
              <a:latin typeface="Book Antiqua" panose="0204060205030503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6BA1A7-5454-4326-B5C4-F336F7B36E24}"/>
              </a:ext>
            </a:extLst>
          </p:cNvPr>
          <p:cNvSpPr txBox="1"/>
          <p:nvPr/>
        </p:nvSpPr>
        <p:spPr>
          <a:xfrm>
            <a:off x="323947" y="3034829"/>
            <a:ext cx="500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Paliwa kopalne – sytuacja światowa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01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94876" y="1044360"/>
            <a:ext cx="4410813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algn="ctr"/>
            <a:endParaRPr lang="pl-PL" sz="2000" b="1" dirty="0">
              <a:latin typeface="Book Antiqua" panose="0204060205030503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AA2D20C8-8DBF-4184-B699-74577BEFB263}"/>
              </a:ext>
            </a:extLst>
          </p:cNvPr>
          <p:cNvSpPr/>
          <p:nvPr/>
        </p:nvSpPr>
        <p:spPr>
          <a:xfrm>
            <a:off x="302835" y="1244415"/>
            <a:ext cx="85383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Paliwa kopalne </a:t>
            </a:r>
            <a:r>
              <a:rPr 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– kopaliny, które są nieodnawialnymi źródłami energii. Powstają ze związków organicznych w wyniku zalegania przez kilkadziesiąt lub kilkaset milionów lat pod ziemią, gdzie były poddane wysokiemu ciśnieniu, bez dostępu powietrza i uległy rozkładowi. Są nimi:</a:t>
            </a:r>
          </a:p>
          <a:p>
            <a:pPr algn="just"/>
            <a:endParaRPr lang="pl-PL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węgiel kamienny – skała osadowa z dużą zawartością węgla pierwiastkowego,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węgiel brunatny – skała osadowa z nieco mniejszą zawartością węgla pierwiastkowego,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ropę naftową – mieszanina węglowodorów (głównie w postaci ciekłej),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gaz ziemny oraz klatrat metanu,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torf.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81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119675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Georgia" panose="02040502050405020303" pitchFamily="18" charset="0"/>
                <a:cs typeface="Arial" pitchFamily="34" charset="0"/>
              </a:rPr>
              <a:t>PALIWA KOPALNE – ROPA NAFTOWA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1520" y="1690062"/>
            <a:ext cx="4752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Georgia" panose="02040502050405020303" pitchFamily="18" charset="0"/>
              </a:rPr>
              <a:t>Stale jeszcze niemal 80% </a:t>
            </a:r>
          </a:p>
          <a:p>
            <a:r>
              <a:rPr lang="pl-PL" sz="2000" dirty="0">
                <a:latin typeface="Georgia" panose="02040502050405020303" pitchFamily="18" charset="0"/>
              </a:rPr>
              <a:t>światowej energii pochodzi </a:t>
            </a:r>
          </a:p>
          <a:p>
            <a:pPr>
              <a:spcAft>
                <a:spcPts val="1200"/>
              </a:spcAft>
            </a:pPr>
            <a:r>
              <a:rPr lang="pl-PL" sz="2000" dirty="0">
                <a:latin typeface="Georgia" panose="02040502050405020303" pitchFamily="18" charset="0"/>
              </a:rPr>
              <a:t>ze spalania paliw kopalnych.</a:t>
            </a:r>
          </a:p>
          <a:p>
            <a:pPr>
              <a:spcAft>
                <a:spcPts val="1200"/>
              </a:spcAft>
            </a:pPr>
            <a:r>
              <a:rPr lang="pl-PL" sz="2000" dirty="0">
                <a:latin typeface="Georgia" panose="02040502050405020303" pitchFamily="18" charset="0"/>
              </a:rPr>
              <a:t>ROPA NAFTOWA: 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dirty="0">
                <a:latin typeface="Georgia" panose="02040502050405020303" pitchFamily="18" charset="0"/>
              </a:rPr>
              <a:t>Zasoby 1300 mld baryłek, 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dirty="0">
                <a:latin typeface="Georgia" panose="02040502050405020303" pitchFamily="18" charset="0"/>
              </a:rPr>
              <a:t>zużycie ok. 30 mld bar./rok. </a:t>
            </a:r>
          </a:p>
          <a:p>
            <a:r>
              <a:rPr lang="pl-PL" sz="2000" dirty="0">
                <a:latin typeface="Georgia" panose="02040502050405020303" pitchFamily="18" charset="0"/>
              </a:rPr>
              <a:t>Zasoby wystarczą na 45 lat. </a:t>
            </a:r>
          </a:p>
          <a:p>
            <a:r>
              <a:rPr lang="pl-PL" sz="2000" dirty="0">
                <a:latin typeface="Georgia" panose="02040502050405020303" pitchFamily="18" charset="0"/>
              </a:rPr>
              <a:t>Kryzys najbardziej dotknie UE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dirty="0">
                <a:latin typeface="Georgia" panose="02040502050405020303" pitchFamily="18" charset="0"/>
              </a:rPr>
              <a:t>(85% z importu), w tym Polskę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dirty="0">
                <a:latin typeface="Georgia" panose="02040502050405020303" pitchFamily="18" charset="0"/>
              </a:rPr>
              <a:t>(98% z importu).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34516"/>
            <a:ext cx="4606283" cy="318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119675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Georgia" panose="02040502050405020303" pitchFamily="18" charset="0"/>
                <a:cs typeface="Arial" pitchFamily="34" charset="0"/>
              </a:rPr>
              <a:t>PALIWA KOPALNE – GAZ ZIEMNY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6279" y="1739424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latin typeface="Georgia" panose="02040502050405020303" pitchFamily="18" charset="0"/>
              </a:rPr>
              <a:t>Światowe zasoby przemysłowe gazu ziemnego to około 187 bln m³ -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dirty="0">
                <a:latin typeface="Georgia" panose="02040502050405020303" pitchFamily="18" charset="0"/>
              </a:rPr>
              <a:t> w Rosji 25%, w Iranie 16%, w Katarze 14%, w USA 10%. </a:t>
            </a:r>
          </a:p>
          <a:p>
            <a:pPr algn="just"/>
            <a:endParaRPr lang="pl-PL" sz="2000" dirty="0">
              <a:latin typeface="Georgia" panose="02040502050405020303" pitchFamily="18" charset="0"/>
            </a:endParaRPr>
          </a:p>
          <a:p>
            <a:pPr algn="just"/>
            <a:r>
              <a:rPr lang="pl-PL" sz="2000" dirty="0">
                <a:latin typeface="Georgia" panose="02040502050405020303" pitchFamily="18" charset="0"/>
              </a:rPr>
              <a:t>Roczne zużycie to około 3 bln m³. Zasoby wystarczą więc na 62 lata. </a:t>
            </a:r>
          </a:p>
          <a:p>
            <a:pPr algn="just"/>
            <a:r>
              <a:rPr lang="pl-PL" sz="2000" dirty="0">
                <a:latin typeface="Georgia" panose="02040502050405020303" pitchFamily="18" charset="0"/>
              </a:rPr>
              <a:t>Polskie zasoby przemysłowe to 150 mld m³, wydobycie 4,4 mld m³/rok, a więc zasoby te wystarczą na 33 lata. Import ponad 70% gazu.</a:t>
            </a:r>
          </a:p>
          <a:p>
            <a:pPr algn="just"/>
            <a:endParaRPr lang="pl-PL" sz="2000" dirty="0">
              <a:latin typeface="Georgia" panose="02040502050405020303" pitchFamily="18" charset="0"/>
            </a:endParaRPr>
          </a:p>
          <a:p>
            <a:pPr algn="just"/>
            <a:r>
              <a:rPr lang="pl-PL" sz="2000" dirty="0">
                <a:latin typeface="Georgia" panose="02040502050405020303" pitchFamily="18" charset="0"/>
              </a:rPr>
              <a:t>Gaz z łupków: wg PIG zasoby 350 – 750 mld m³, jednak występują duże problemy ze złożami, opłacalnością, problemy prawne, podatkowe i środowiskowe.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31540" y="112474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Georgia" panose="02040502050405020303" pitchFamily="18" charset="0"/>
                <a:cs typeface="Arial" pitchFamily="34" charset="0"/>
              </a:rPr>
              <a:t>PALIWA KOPALNE – WĘGIEL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03548" y="1628800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Georgia" panose="02040502050405020303" pitchFamily="18" charset="0"/>
              </a:rPr>
              <a:t>Światowe zasoby przemysłowe węgla kamiennego: około 400 mld ton (USA 30%, Chiny 15%, Rosja 12%, Indie 12%, Australia 9%, RPA 7,5%). </a:t>
            </a:r>
          </a:p>
          <a:p>
            <a:r>
              <a:rPr lang="pl-PL" sz="2000" dirty="0">
                <a:latin typeface="Georgia" panose="02040502050405020303" pitchFamily="18" charset="0"/>
              </a:rPr>
              <a:t>Światowe wydobycie 6,2 mld ton/rok, a więc zasoby wystarczą na 64 lata. </a:t>
            </a:r>
          </a:p>
          <a:p>
            <a:r>
              <a:rPr lang="pl-PL" sz="2000" b="1" dirty="0">
                <a:latin typeface="Georgia" panose="02040502050405020303" pitchFamily="18" charset="0"/>
              </a:rPr>
              <a:t>POLSKA</a:t>
            </a:r>
            <a:r>
              <a:rPr lang="pl-PL" sz="2000" dirty="0">
                <a:latin typeface="Georgia" panose="02040502050405020303" pitchFamily="18" charset="0"/>
              </a:rPr>
              <a:t>: zasoby geologiczne 42 mld ton, ale przemysłowe 4,5 mld ton, a operatywne 2,1 mld ton (z istniejących kopalń). Przy wydobyciu 70 mln ton/rok, wystarczą na 30 lat. </a:t>
            </a:r>
          </a:p>
          <a:p>
            <a:r>
              <a:rPr lang="pl-PL" sz="2000" dirty="0">
                <a:latin typeface="Georgia" panose="02040502050405020303" pitchFamily="18" charset="0"/>
              </a:rPr>
              <a:t>Węgiel brunatny w Polsce: zasoby operatywne 1,2 mld ton, wydobycie 65 mln ton/rok. Zasoby te wystarczą na 20 lat. </a:t>
            </a:r>
          </a:p>
          <a:p>
            <a:r>
              <a:rPr lang="pl-PL" sz="2000" dirty="0">
                <a:latin typeface="Georgia" panose="02040502050405020303" pitchFamily="18" charset="0"/>
              </a:rPr>
              <a:t>W 2040 r. wszystkie 3 złoża (Konin-Adamów, Bełchatów, Turów) będą wyczerpane.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376430" y="177499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94876" y="1044360"/>
            <a:ext cx="4410813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algn="ctr"/>
            <a:endParaRPr lang="pl-PL" sz="2000" b="1" dirty="0">
              <a:latin typeface="Book Antiqua" panose="0204060205030503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453B2C2B-4F56-4DAF-B38F-8EE3A5C67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2319" y="1564374"/>
            <a:ext cx="6179362" cy="395552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860880F2-C691-4852-8CB6-4D7BFCEED16F}"/>
              </a:ext>
            </a:extLst>
          </p:cNvPr>
          <p:cNvSpPr/>
          <p:nvPr/>
        </p:nvSpPr>
        <p:spPr>
          <a:xfrm>
            <a:off x="300894" y="1126672"/>
            <a:ext cx="530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Georgia" panose="02040502050405020303" pitchFamily="18" charset="0"/>
              </a:rPr>
              <a:t>Zasoby paliw kopalnych w Polsce w 2021 r.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E1E06421-B86B-4759-A193-211BCF066B7E}"/>
              </a:ext>
            </a:extLst>
          </p:cNvPr>
          <p:cNvSpPr/>
          <p:nvPr/>
        </p:nvSpPr>
        <p:spPr>
          <a:xfrm>
            <a:off x="4932591" y="5622962"/>
            <a:ext cx="4211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00000"/>
                </a:solidFill>
                <a:latin typeface="Georgia" panose="02040502050405020303" pitchFamily="18" charset="0"/>
              </a:rPr>
              <a:t>Źródło: dane Państwowego Instytutu Geologicznego – PIB </a:t>
            </a:r>
            <a:endParaRPr lang="pl-PL" sz="1200" dirty="0">
              <a:latin typeface="Georgia" panose="02040502050405020303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89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" y="5639800"/>
            <a:ext cx="47584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 amt="11000"/>
          </a:blip>
          <a:srcRect l="-3798" r="-3798"/>
          <a:stretch/>
        </p:blipFill>
        <p:spPr>
          <a:xfrm>
            <a:off x="5429875" y="177501"/>
            <a:ext cx="3643786" cy="650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838" y="258668"/>
            <a:ext cx="1397850" cy="5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74" y="355001"/>
            <a:ext cx="1926426" cy="4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94876" y="1044360"/>
            <a:ext cx="4410813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algn="ctr"/>
            <a:endParaRPr lang="pl-PL" sz="2000" b="1" dirty="0">
              <a:latin typeface="Book Antiqua" panose="0204060205030503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6159" y="2844802"/>
            <a:ext cx="4495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pl-PL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6BA1A7-5454-4326-B5C4-F336F7B36E24}"/>
              </a:ext>
            </a:extLst>
          </p:cNvPr>
          <p:cNvSpPr txBox="1"/>
          <p:nvPr/>
        </p:nvSpPr>
        <p:spPr>
          <a:xfrm>
            <a:off x="188554" y="3075057"/>
            <a:ext cx="5257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Konsekwencje ekologiczne wynikające z używania paliw kopalnych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82171"/>
            <a:ext cx="4752528" cy="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914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814</Words>
  <Application>Microsoft Office PowerPoint</Application>
  <PresentationFormat>Pokaz na ekranie (4:3)</PresentationFormat>
  <Paragraphs>84</Paragraphs>
  <Slides>23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Przepływ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JW</dc:creator>
  <cp:lastModifiedBy>RCP</cp:lastModifiedBy>
  <cp:revision>53</cp:revision>
  <dcterms:created xsi:type="dcterms:W3CDTF">2023-08-17T15:58:19Z</dcterms:created>
  <dcterms:modified xsi:type="dcterms:W3CDTF">2023-09-05T11:39:21Z</dcterms:modified>
</cp:coreProperties>
</file>