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257" r:id="rId3"/>
    <p:sldId id="294" r:id="rId4"/>
    <p:sldId id="295" r:id="rId5"/>
    <p:sldId id="296" r:id="rId6"/>
    <p:sldId id="297" r:id="rId7"/>
    <p:sldId id="300" r:id="rId8"/>
    <p:sldId id="298" r:id="rId9"/>
    <p:sldId id="299" r:id="rId10"/>
    <p:sldId id="302" r:id="rId11"/>
    <p:sldId id="303" r:id="rId12"/>
    <p:sldId id="304" r:id="rId13"/>
    <p:sldId id="301" r:id="rId14"/>
    <p:sldId id="305" r:id="rId15"/>
    <p:sldId id="306" r:id="rId16"/>
    <p:sldId id="307" r:id="rId17"/>
    <p:sldId id="308" r:id="rId18"/>
    <p:sldId id="309" r:id="rId19"/>
    <p:sldId id="284" r:id="rId2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6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ostokąt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0958D48-17AF-4511-B522-CFAB4852DD1A}" type="datetimeFigureOut">
              <a:rPr lang="pl-PL" smtClean="0"/>
              <a:t>2023-09-05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278F1FD-8E84-445E-91EC-40753E7A9641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07504" y="2397948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chemeClr val="accent2">
                    <a:lumMod val="75000"/>
                  </a:schemeClr>
                </a:solidFill>
              </a:rPr>
              <a:t>LEPSZY DOSTĘP DO CZYSTSZEJ, TAŃSZEJ</a:t>
            </a:r>
            <a:br>
              <a:rPr lang="pl-PL" sz="2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</a:rPr>
              <a:t>I BEZPIECZNIEJSZEJ ENERGII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998E61BD-7333-47E8-8C53-D04B4819ED81}"/>
              </a:ext>
            </a:extLst>
          </p:cNvPr>
          <p:cNvSpPr/>
          <p:nvPr/>
        </p:nvSpPr>
        <p:spPr>
          <a:xfrm>
            <a:off x="593558" y="980728"/>
            <a:ext cx="79568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Wysokość dofinansowania zależeć będzie od mocy instalacji: </a:t>
            </a:r>
          </a:p>
          <a:p>
            <a:r>
              <a:rPr lang="pl-PL" sz="2000" dirty="0"/>
              <a:t> </a:t>
            </a:r>
          </a:p>
          <a:p>
            <a:r>
              <a:rPr lang="pl-PL" sz="2000" dirty="0"/>
              <a:t>od 10 do 30 kW beneficjent/ka może otrzymać do 20% kosztów całej instalacji, jednak nie więcej niż 15 000 zł </a:t>
            </a:r>
          </a:p>
          <a:p>
            <a:r>
              <a:rPr lang="pl-PL" sz="2000" dirty="0"/>
              <a:t>od 30 d0 50 kW beneficjent/ka może otrzymać do 13% kosztów całej instalacji, jednak nie więcej niż 20 000 zł</a:t>
            </a:r>
          </a:p>
          <a:p>
            <a:endParaRPr lang="pl-PL" sz="2000" dirty="0"/>
          </a:p>
          <a:p>
            <a:r>
              <a:rPr lang="pl-PL" sz="2000" dirty="0"/>
              <a:t>Uwagi: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przedsięwzięcie nie może być rozpoczęte przed złożeniem wniosku o dofinansowanie do </a:t>
            </a:r>
            <a:r>
              <a:rPr lang="pl-PL" sz="2000" dirty="0" err="1"/>
              <a:t>fotowoltaiki</a:t>
            </a:r>
            <a:r>
              <a:rPr lang="pl-PL" sz="2000" dirty="0"/>
              <a:t>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dofinansowanie obejmuje tylko instalację nowych urządzeń (wyprodukowanych nie wcześniej niż 24 miesiące przed montażem),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dofinansowanie w programie </a:t>
            </a:r>
            <a:r>
              <a:rPr lang="pl-PL" sz="2000" dirty="0" err="1"/>
              <a:t>Agroenergia</a:t>
            </a:r>
            <a:r>
              <a:rPr lang="pl-PL" sz="2000" dirty="0"/>
              <a:t> udzielane jest poprzez zwrot kosztów - w formie refundacji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1175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998E61BD-7333-47E8-8C53-D04B4819ED81}"/>
              </a:ext>
            </a:extLst>
          </p:cNvPr>
          <p:cNvSpPr/>
          <p:nvPr/>
        </p:nvSpPr>
        <p:spPr>
          <a:xfrm>
            <a:off x="593558" y="980728"/>
            <a:ext cx="795688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/>
              <a:t>W ramach programu Czyste Powietrze można uzyskać dofinansowanie na przedsięwzięcie termomodernizacyjne, ponieważ jego głównym celem jest poprawa jakości powietrza. Jednak biorąc w nim udział i dodatkowo montując instalację, można liczyć na dotację w wysokości do 135 tys. zł.</a:t>
            </a:r>
          </a:p>
          <a:p>
            <a:pPr algn="just"/>
            <a:r>
              <a:rPr lang="pl-PL" sz="2000" dirty="0"/>
              <a:t> </a:t>
            </a:r>
          </a:p>
          <a:p>
            <a:pPr algn="just"/>
            <a:r>
              <a:rPr lang="pl-PL" sz="2000" dirty="0"/>
              <a:t>Wnioski elektroniczne można składać przez Portal Beneficjenta na stronie odpowiedniego Wojewódzkiego Funduszu Ochrony Środowiska i Gospodarki Wodnej lub na gov.pl. Przy składaniu wniosków stacjonarnie trzeba udać się do </a:t>
            </a:r>
            <a:r>
              <a:rPr lang="pl-PL" sz="2000" dirty="0" err="1"/>
              <a:t>WFOŚiGW</a:t>
            </a:r>
            <a:r>
              <a:rPr lang="pl-PL" sz="2000" dirty="0"/>
              <a:t> z wcześniej pobranymi dokumentami. </a:t>
            </a:r>
          </a:p>
          <a:p>
            <a:r>
              <a:rPr lang="pl-PL" dirty="0"/>
              <a:t> 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6820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998E61BD-7333-47E8-8C53-D04B4819ED81}"/>
              </a:ext>
            </a:extLst>
          </p:cNvPr>
          <p:cNvSpPr/>
          <p:nvPr/>
        </p:nvSpPr>
        <p:spPr>
          <a:xfrm>
            <a:off x="593558" y="1340768"/>
            <a:ext cx="79568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Beneficjentami i beneficjentkami programu są osoby fizyczne, które muszą spełnić kilka warunków, by uzyskać dotację:</a:t>
            </a:r>
          </a:p>
          <a:p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 są właścicielami lub współwłaścicielami domów jednorodzinnych lub lokalu mieszkalnego, który został wydzielony w budynku jednorodzinnym, z wyodrębnioną księgą wieczystą;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są osobami, których przeciętny miesięczny dochodów na jednego członka w gospodarstwie domowym nie przekracza kwoty 1894 zł w gospodarstwie wieloosobowym lub 2651 zł w jednoosobowym;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mają ustalony zasiłek stały, okresowy, rodzinny lub opiekuńczy, z potwierdzonym zaświadczeniem.</a:t>
            </a:r>
          </a:p>
          <a:p>
            <a:r>
              <a:rPr lang="pl-PL" sz="2000" dirty="0"/>
              <a:t>W 2023 roku najwyższy poziom dofinansowania to 135 000 zł - w przypadku kompleksowej termomodernizacji.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389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998E61BD-7333-47E8-8C53-D04B4819ED81}"/>
              </a:ext>
            </a:extLst>
          </p:cNvPr>
          <p:cNvSpPr/>
          <p:nvPr/>
        </p:nvSpPr>
        <p:spPr>
          <a:xfrm>
            <a:off x="791580" y="1340768"/>
            <a:ext cx="75608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/>
              <a:t>Program Energia Plus powstał w celu zminimalizowania negatywnego wpływu przedsiębiorstw na środowisko naturalne i poprawy jakości powietrza. Dofinansowania na instalację fotowoltaiczną przyznawane są firmom. Uczestnicy mogą liczyć na pożyczkę do 85% kosztów kwalifikowanych lub dotację 50% kosztów kwalifikowanych. Narodowy Fundusz Ochrony Środowiska i Gospodarki Wodnej ogłosił kolejny, IV nabór wniosków o dofinansowanie w programie priorytetowym „Energia Plus”. Wnioski należy składać w formie elektronicznej przez Generator Wniosków o Dofinansowanie, w okresie od 01.02.2023 roku do 13.12.2024 r. (lub do wyczerpania środków).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167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6C557289-EDA8-44C4-9310-616C47AE0FF9}"/>
              </a:ext>
            </a:extLst>
          </p:cNvPr>
          <p:cNvSpPr/>
          <p:nvPr/>
        </p:nvSpPr>
        <p:spPr>
          <a:xfrm>
            <a:off x="683568" y="908720"/>
            <a:ext cx="72728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Programy regionalne </a:t>
            </a:r>
          </a:p>
          <a:p>
            <a:pPr algn="just"/>
            <a:r>
              <a:rPr lang="pl-PL" sz="2000" dirty="0"/>
              <a:t>W wielu miejscach można dostać dofinansowanie na </a:t>
            </a:r>
            <a:r>
              <a:rPr lang="pl-PL" sz="2000" dirty="0" err="1"/>
              <a:t>fotowoltaikę</a:t>
            </a:r>
            <a:r>
              <a:rPr lang="pl-PL" sz="2000" dirty="0"/>
              <a:t> od gmin. Warunki i wysokość dopłat będą się od siebie różnić, więc przed złożeniem wniosku warto zapoznać się z zasadami obowiązującymi w danym regionie. </a:t>
            </a:r>
          </a:p>
          <a:p>
            <a:pPr algn="just"/>
            <a:endParaRPr lang="pl-PL" sz="2000" dirty="0"/>
          </a:p>
          <a:p>
            <a:pPr algn="just"/>
            <a:r>
              <a:rPr lang="pl-PL" sz="2000" b="1" dirty="0"/>
              <a:t>Pożyczki w bankach</a:t>
            </a:r>
          </a:p>
          <a:p>
            <a:pPr algn="just"/>
            <a:r>
              <a:rPr lang="pl-PL" sz="2000" dirty="0"/>
              <a:t>Wnioski o dofinansowanie do </a:t>
            </a:r>
            <a:r>
              <a:rPr lang="pl-PL" sz="2000" dirty="0" err="1"/>
              <a:t>fotowoltaiki</a:t>
            </a:r>
            <a:r>
              <a:rPr lang="pl-PL" sz="2000" dirty="0"/>
              <a:t> nie zawsze są przyjmowane, a czas oczekiwania na decyzję może być długi. Osoby, którym zależy na szybkim montażu </a:t>
            </a:r>
            <a:r>
              <a:rPr lang="pl-PL" sz="2000" dirty="0" err="1"/>
              <a:t>mikroinstalacji</a:t>
            </a:r>
            <a:r>
              <a:rPr lang="pl-PL" sz="2000" dirty="0"/>
              <a:t> fotowoltaicznej lub nie kwalifikują się do dostępnych programów, mogą skorzystać z pożyczki bankowej. Wiele banków przygotowuje specjalne oferty dla przyszłych właścicieli/</a:t>
            </a:r>
            <a:r>
              <a:rPr lang="pl-PL" sz="2000" dirty="0" err="1"/>
              <a:t>ek</a:t>
            </a:r>
            <a:r>
              <a:rPr lang="pl-PL" sz="2000" dirty="0"/>
              <a:t> instalacji. Do kredytów doliczane są odsetki, które mogą wydłużyć okres zwrotu inwestycji.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919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0808ECC4-E594-4DC2-8593-47F5E8D309EB}"/>
              </a:ext>
            </a:extLst>
          </p:cNvPr>
          <p:cNvSpPr/>
          <p:nvPr/>
        </p:nvSpPr>
        <p:spPr>
          <a:xfrm>
            <a:off x="539552" y="1809609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/>
              <a:t>Zgodnie z obowiązującym od 2007 roku prawem (tzw. zasadą TPA: Third Party Access), odbiorcy końcowi mają swobodę wyboru sprzedawcy energii elektrycznej i gazu. Prezes URE prowadzi monitoring zmian sprzedawców energii elektrycznej w dwóch grupach odbiorców: klientów indywidualnych (grupy G) i biznesowych (A, B, C).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042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991E74A5-53BB-45BA-9136-BB10781BC582}"/>
              </a:ext>
            </a:extLst>
          </p:cNvPr>
          <p:cNvSpPr/>
          <p:nvPr/>
        </p:nvSpPr>
        <p:spPr>
          <a:xfrm>
            <a:off x="323528" y="1052736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/>
              <a:t>W roku 2023 na zmianę sprzedawcy energii elektrycznej zdecydowało się ponad 11 tys. odbiorców. </a:t>
            </a:r>
          </a:p>
          <a:p>
            <a:pPr algn="just"/>
            <a:r>
              <a:rPr lang="pl-PL" sz="2000" dirty="0"/>
              <a:t>Z ofert wolnorynkowych, c</a:t>
            </a:r>
          </a:p>
          <a:p>
            <a:pPr algn="just"/>
            <a:r>
              <a:rPr lang="pl-PL" sz="2000" dirty="0" err="1"/>
              <a:t>zyli</a:t>
            </a:r>
            <a:r>
              <a:rPr lang="pl-PL" sz="2000" dirty="0"/>
              <a:t> tych, których cenniki nie podlegają zatwierdzeniu przez Prezesa URE, korzysta już 40 proc. klientów w gospodarstwach domowych w naszym kraju (blisko 6,5 mln).</a:t>
            </a:r>
          </a:p>
          <a:p>
            <a:pPr algn="just"/>
            <a:r>
              <a:rPr lang="pl-PL" sz="2000" dirty="0"/>
              <a:t>W pierwszych pięciu miesiącach roku sprzedawcę prądu zmieniło 6,6 tysiąca odbiorców indywidualnych (grupy G). W grupach odbiorców biznesowych (A,B,C) dokonano w tym czasie blisko 4,7 tys. zmian.</a:t>
            </a:r>
          </a:p>
          <a:p>
            <a:pPr algn="just"/>
            <a:endParaRPr lang="pl-PL" sz="2000" dirty="0"/>
          </a:p>
          <a:p>
            <a:pPr algn="just"/>
            <a:r>
              <a:rPr lang="pl-PL" sz="2000" dirty="0"/>
              <a:t>Od 2007 r., tj. od czasu, gdy klienci mają </a:t>
            </a:r>
            <a:r>
              <a:rPr lang="pl-PL" sz="2000" dirty="0" err="1"/>
              <a:t>tką</a:t>
            </a:r>
            <a:r>
              <a:rPr lang="pl-PL" sz="2000" dirty="0"/>
              <a:t> możliwość - sprzedawcę prądu w naszym kraju zmieniło blisko 983 tys. odbiorców, z czego 748 tys. to odbiorcy w gospodarstwach domowych (w grupach taryfowych G), a prawie 235 tys. to odbiorcy w grupach taryfowych A, B i C.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6547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xmlns="" id="{764A8B4F-9E30-426D-8847-D3DB3073B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196752"/>
            <a:ext cx="7348155" cy="400252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5714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xmlns="" id="{52E9FFB4-CA62-483C-A488-694D300FA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426" y="1412776"/>
            <a:ext cx="6823147" cy="32327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9021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/>
          <p:cNvSpPr txBox="1"/>
          <p:nvPr/>
        </p:nvSpPr>
        <p:spPr>
          <a:xfrm>
            <a:off x="-612576" y="2492896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Dziękuję za uwagę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132CA31A-8E80-4AD6-B0A1-C42273661E6D}"/>
              </a:ext>
            </a:extLst>
          </p:cNvPr>
          <p:cNvSpPr txBox="1"/>
          <p:nvPr/>
        </p:nvSpPr>
        <p:spPr>
          <a:xfrm>
            <a:off x="323528" y="2060848"/>
            <a:ext cx="79928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Lepszy dostęp do czystszej energii obejmuje:</a:t>
            </a:r>
          </a:p>
          <a:p>
            <a:endParaRPr lang="pl-PL" sz="2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programy wspierające inwestycje w odnawialne źródła energii,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dostosowanie infrastruktury systemu elektroenergetycznego do przyłączeń odnawianych źródeł energii,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programy szkoleniowe w zakresie odnawialnych źródeł energii.</a:t>
            </a:r>
          </a:p>
          <a:p>
            <a:endParaRPr lang="pl-PL" sz="2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132CA31A-8E80-4AD6-B0A1-C42273661E6D}"/>
              </a:ext>
            </a:extLst>
          </p:cNvPr>
          <p:cNvSpPr txBox="1"/>
          <p:nvPr/>
        </p:nvSpPr>
        <p:spPr>
          <a:xfrm>
            <a:off x="395536" y="1988840"/>
            <a:ext cx="79928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Lepszy dostęp do tańszej energii obejmuje:</a:t>
            </a:r>
          </a:p>
          <a:p>
            <a:endParaRPr lang="pl-PL" sz="2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niskooprocentowane kredytowanie instalacji odnawialnych źródeł energii,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programy wspierające inwestycje w odnawialne źródła energii,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ograniczenie działań monopolistycznych na rynku energii,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możliwość wyboru dostawcy energii elektrycznej.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343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132CA31A-8E80-4AD6-B0A1-C42273661E6D}"/>
              </a:ext>
            </a:extLst>
          </p:cNvPr>
          <p:cNvSpPr txBox="1"/>
          <p:nvPr/>
        </p:nvSpPr>
        <p:spPr>
          <a:xfrm>
            <a:off x="323528" y="1484784"/>
            <a:ext cx="79928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/>
              <a:t>Lepszy dostęp do bezpieczniejszej energii obejmuje:</a:t>
            </a:r>
          </a:p>
          <a:p>
            <a:endParaRPr lang="pl-PL" sz="20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dostęp do technologii odnawialnych źródeł energii – energia nie powodująca znaczących skutków ubocznych – efekt cieplarniany,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gwarancję ciągłości, jakość i niezawodności dostawy – nowoczesna infrastruktura techniczna przesyłu energii, systemy nadzoru,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gwarantująca stabilności ceny za energię – długoterminowe umowy na generację energii i odnawialnych źródeł energii,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bezpieczeństwo pod względem technicznym – ochrona osób przed porażeniem oraz mienia przed pożarem,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2000" dirty="0"/>
              <a:t>istnienie dywersyfikacji dostaw energii.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874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5B45D006-C941-4DFA-B915-430FD70D7BCA}"/>
              </a:ext>
            </a:extLst>
          </p:cNvPr>
          <p:cNvSpPr/>
          <p:nvPr/>
        </p:nvSpPr>
        <p:spPr>
          <a:xfrm>
            <a:off x="467544" y="1412776"/>
            <a:ext cx="84969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Programy wspierające inwestycje w odnawialne źródła energii, w roku 2023:</a:t>
            </a:r>
          </a:p>
          <a:p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Mój Prąd,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Ulga termomodernizacyjna,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 err="1"/>
              <a:t>Agroenergia</a:t>
            </a:r>
            <a:r>
              <a:rPr lang="pl-PL" sz="2000" dirty="0"/>
              <a:t>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Czyste Powietrze,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Energia Plus,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Programy regionalne,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Pożyczki w bankach.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164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7EE936AD-19EE-401A-AD60-C2C284B66920}"/>
              </a:ext>
            </a:extLst>
          </p:cNvPr>
          <p:cNvSpPr/>
          <p:nvPr/>
        </p:nvSpPr>
        <p:spPr>
          <a:xfrm>
            <a:off x="467544" y="1997839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/>
              <a:t>Program </a:t>
            </a:r>
            <a:r>
              <a:rPr lang="pl-PL" sz="2000" b="1" dirty="0"/>
              <a:t>Mój Prąd </a:t>
            </a:r>
            <a:r>
              <a:rPr lang="pl-PL" sz="2000" dirty="0"/>
              <a:t>(5-ta edycja), w którym dofinansowanie do </a:t>
            </a:r>
            <a:r>
              <a:rPr lang="pl-PL" sz="2000" dirty="0" err="1"/>
              <a:t>fotowoltaiki</a:t>
            </a:r>
            <a:r>
              <a:rPr lang="pl-PL" sz="2000" dirty="0"/>
              <a:t>, pomp ciepła, magazynów ciepła i kolektorów słonecznych może wynieść do 58 tys. zł. Maksymalna wysokość dotacji dotyczy sytuacji, w której beneficjent inwestuje w kilka rozwiązań jednocześnie.</a:t>
            </a:r>
          </a:p>
          <a:p>
            <a:pPr algn="just"/>
            <a:r>
              <a:rPr lang="pl-PL" sz="2000" dirty="0"/>
              <a:t>Nabór wniosków prowadzony jest pod opieką Narodowego Funduszu Ochrony Środowiska i Gospodarki Wodnej. Ważne, że dopłata przyznawana jest dopiero po zakończeniu przedsięwzięcia - panele fotowoltaiczne muszą być już podłączone do sieci.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0718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998E61BD-7333-47E8-8C53-D04B4819ED81}"/>
              </a:ext>
            </a:extLst>
          </p:cNvPr>
          <p:cNvSpPr/>
          <p:nvPr/>
        </p:nvSpPr>
        <p:spPr>
          <a:xfrm>
            <a:off x="539552" y="1536174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Ulga termomodernizacyjna</a:t>
            </a:r>
            <a:r>
              <a:rPr lang="pl-PL" sz="2000" dirty="0"/>
              <a:t>, to program wprowadzony 1 stycznia 2019 r. Jest to kolejne ułatwienie dla osób, które przyczyniają się do rozwoju rozwiązań ekologicznych. Uprawnia do ulgi osoby, które w ramach przeprowadzania termomodernizacji, poniosły wydatki zgodne z Rozporządzeniem Ministra Inwestycji i Rozwoju z dnia 21 grudnia 2018. Inwestycja w termomodernizację budynku, znacznie ogranicza przedostawanie się do atmosfery szkodliwych substancji (powstają one podczas wytwarzania ciepła). Beneficjenci/</a:t>
            </a:r>
            <a:r>
              <a:rPr lang="pl-PL" sz="2000" dirty="0" err="1"/>
              <a:t>tki</a:t>
            </a:r>
            <a:r>
              <a:rPr lang="pl-PL" sz="2000" dirty="0"/>
              <a:t> to podatnicy, którzy są właścicielami/</a:t>
            </a:r>
            <a:r>
              <a:rPr lang="pl-PL" sz="2000" dirty="0" err="1"/>
              <a:t>kami</a:t>
            </a:r>
            <a:r>
              <a:rPr lang="pl-PL" sz="2000" dirty="0"/>
              <a:t> jednorodzinnych budynków mieszkalnych. Ulga przysługuje za wykonanie przedsięwzięcia termomodernizacyjnego, w tym zamontowanie instalacji fotowoltaicznej. 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48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998E61BD-7333-47E8-8C53-D04B4819ED81}"/>
              </a:ext>
            </a:extLst>
          </p:cNvPr>
          <p:cNvSpPr/>
          <p:nvPr/>
        </p:nvSpPr>
        <p:spPr>
          <a:xfrm>
            <a:off x="467544" y="1412776"/>
            <a:ext cx="79208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Wysokość ulgi nie może przekroczyć łącznie 53 000 zł dla jednego podatnika w odniesieniu do wszystkich przedsięwzięć. Jeśli więc podatnicy są małżeństwem, każde z małżonków ma osobny limit w wysokości 53 000 zł.</a:t>
            </a:r>
          </a:p>
          <a:p>
            <a:r>
              <a:rPr lang="pl-PL" sz="2000" dirty="0"/>
              <a:t>Uwagi:</a:t>
            </a:r>
          </a:p>
          <a:p>
            <a:r>
              <a:rPr lang="pl-PL" sz="2000" dirty="0"/>
              <a:t>Jeżeli budynek jest w budowie, nie można skorzystać z ulgi termomodernizacyjnej</a:t>
            </a:r>
          </a:p>
          <a:p>
            <a:r>
              <a:rPr lang="pl-PL" sz="2000" dirty="0"/>
              <a:t>Beneficjent/ka musi być właścicielem/</a:t>
            </a:r>
            <a:r>
              <a:rPr lang="pl-PL" sz="2000" dirty="0" err="1"/>
              <a:t>ką</a:t>
            </a:r>
            <a:r>
              <a:rPr lang="pl-PL" sz="2000" dirty="0"/>
              <a:t>  lub współwłaścicielem/</a:t>
            </a:r>
            <a:r>
              <a:rPr lang="pl-PL" sz="2000" dirty="0" err="1"/>
              <a:t>kami</a:t>
            </a:r>
            <a:r>
              <a:rPr lang="pl-PL" sz="2000" dirty="0"/>
              <a:t> budynku</a:t>
            </a:r>
          </a:p>
          <a:p>
            <a:r>
              <a:rPr lang="pl-PL" sz="2000" dirty="0"/>
              <a:t>Jeżeli przedsięwzięcie nie zostało zakończone w ciągu 3 lat, kwotę z ulgi będzie trzeba zwrócić.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3869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998E61BD-7333-47E8-8C53-D04B4819ED81}"/>
              </a:ext>
            </a:extLst>
          </p:cNvPr>
          <p:cNvSpPr/>
          <p:nvPr/>
        </p:nvSpPr>
        <p:spPr>
          <a:xfrm>
            <a:off x="593558" y="980728"/>
            <a:ext cx="79568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/>
              <a:t>Program </a:t>
            </a:r>
            <a:r>
              <a:rPr lang="pl-PL" sz="2000" b="1" dirty="0" err="1"/>
              <a:t>Agroenergia</a:t>
            </a:r>
            <a:r>
              <a:rPr lang="pl-PL" sz="2000" dirty="0"/>
              <a:t> ma na celu zmniejszenie zanieczyszczeń powodowanych przez działalność rolniczą i zwiększenie udziału OZE w produkcji energii. Obejmuje on instalacje fotowoltaiczne, pompy ciepła i elektrownie wiatrowe. Realizacja programu została przewidziana na okres od 2021 do 2027 r., ale podpisywanie umów będzie możliwe do 31 grudnia 2025 r. </a:t>
            </a:r>
          </a:p>
          <a:p>
            <a:r>
              <a:rPr lang="pl-PL" sz="2000" dirty="0"/>
              <a:t> </a:t>
            </a:r>
          </a:p>
          <a:p>
            <a:pPr algn="just"/>
            <a:r>
              <a:rPr lang="pl-PL" sz="2000" dirty="0"/>
              <a:t>Program zakłada dofinansowania na </a:t>
            </a:r>
            <a:r>
              <a:rPr lang="pl-PL" sz="2000" dirty="0" err="1"/>
              <a:t>fotowoltaikę</a:t>
            </a:r>
            <a:r>
              <a:rPr lang="pl-PL" sz="2000" dirty="0"/>
              <a:t> dla rolników indywidualnych, którzy są właścicielami lub dzierżawią nieruchomość od 1 do 300 ha, przynajmniej od roku. Program w 2021 i 2022 roku został podzielony na dwie części, z których pierwsza dotyczy </a:t>
            </a:r>
            <a:r>
              <a:rPr lang="pl-PL" sz="2000" dirty="0" err="1"/>
              <a:t>mikroinstalacji</a:t>
            </a:r>
            <a:r>
              <a:rPr lang="pl-PL" sz="2000" dirty="0"/>
              <a:t>, pomp ciepła i towarzyszących magazynów energii, a druga biogazowni rolniczych i małych elektrowni wodnych.</a:t>
            </a:r>
          </a:p>
          <a:p>
            <a:r>
              <a:rPr lang="pl-PL" sz="2000" dirty="0"/>
              <a:t> 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682171"/>
            <a:ext cx="4752528" cy="99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8425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195</TotalTime>
  <Words>747</Words>
  <Application>Microsoft Office PowerPoint</Application>
  <PresentationFormat>Pokaz na ekranie (4:3)</PresentationFormat>
  <Paragraphs>73</Paragraphs>
  <Slides>19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Wielkomiejski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JW</dc:creator>
  <cp:lastModifiedBy>RCP</cp:lastModifiedBy>
  <cp:revision>44</cp:revision>
  <dcterms:created xsi:type="dcterms:W3CDTF">2023-08-17T14:01:07Z</dcterms:created>
  <dcterms:modified xsi:type="dcterms:W3CDTF">2023-09-05T11:36:57Z</dcterms:modified>
</cp:coreProperties>
</file>