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92" r:id="rId3"/>
    <p:sldId id="257" r:id="rId4"/>
    <p:sldId id="293" r:id="rId5"/>
    <p:sldId id="295" r:id="rId6"/>
    <p:sldId id="296" r:id="rId7"/>
    <p:sldId id="297" r:id="rId8"/>
    <p:sldId id="299" r:id="rId9"/>
    <p:sldId id="302" r:id="rId10"/>
    <p:sldId id="311" r:id="rId11"/>
    <p:sldId id="304" r:id="rId12"/>
    <p:sldId id="301" r:id="rId13"/>
    <p:sldId id="310" r:id="rId14"/>
    <p:sldId id="303" r:id="rId15"/>
    <p:sldId id="309" r:id="rId16"/>
    <p:sldId id="315" r:id="rId17"/>
    <p:sldId id="314" r:id="rId18"/>
    <p:sldId id="313" r:id="rId19"/>
    <p:sldId id="278" r:id="rId20"/>
    <p:sldId id="279" r:id="rId21"/>
    <p:sldId id="262" r:id="rId22"/>
    <p:sldId id="284"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5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BB7C90-3A2B-46D1-A83E-81F445DDD5C7}"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BB7C90-3A2B-46D1-A83E-81F445DDD5C7}"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1BBB7C90-3A2B-46D1-A83E-81F445DDD5C7}"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1BBB7C90-3A2B-46D1-A83E-81F445DDD5C7}"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BB7C90-3A2B-46D1-A83E-81F445DDD5C7}"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57D4735B-5D76-437A-A5BF-B8C9921A6847}" type="datetimeFigureOut">
              <a:rPr lang="pl-PL" smtClean="0"/>
              <a:pPr/>
              <a:t>2023-09-05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BBB7C90-3A2B-46D1-A83E-81F445DDD5C7}"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1BBB7C90-3A2B-46D1-A83E-81F445DDD5C7}"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1BBB7C90-3A2B-46D1-A83E-81F445DDD5C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BBB7C90-3A2B-46D1-A83E-81F445DDD5C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BBB7C90-3A2B-46D1-A83E-81F445DDD5C7}"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57D4735B-5D76-437A-A5BF-B8C9921A6847}" type="datetimeFigureOut">
              <a:rPr lang="pl-PL" smtClean="0"/>
              <a:pPr/>
              <a:t>2023-09-05</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1BBB7C90-3A2B-46D1-A83E-81F445DDD5C7}"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57D4735B-5D76-437A-A5BF-B8C9921A6847}" type="datetimeFigureOut">
              <a:rPr lang="pl-PL" smtClean="0"/>
              <a:pPr/>
              <a:t>2023-09-05</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7D4735B-5D76-437A-A5BF-B8C9921A6847}" type="datetimeFigureOut">
              <a:rPr lang="pl-PL" smtClean="0"/>
              <a:pPr/>
              <a:t>2023-09-05</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BBB7C90-3A2B-46D1-A83E-81F445DDD5C7}"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179512" y="2780928"/>
            <a:ext cx="5472608" cy="830997"/>
          </a:xfrm>
          <a:prstGeom prst="rect">
            <a:avLst/>
          </a:prstGeom>
          <a:noFill/>
        </p:spPr>
        <p:txBody>
          <a:bodyPr wrap="square" rtlCol="0">
            <a:spAutoFit/>
          </a:bodyPr>
          <a:lstStyle/>
          <a:p>
            <a:pPr algn="ctr"/>
            <a:r>
              <a:rPr lang="pl-PL" sz="2400" b="1" dirty="0">
                <a:solidFill>
                  <a:schemeClr val="accent3">
                    <a:lumMod val="50000"/>
                  </a:schemeClr>
                </a:solidFill>
              </a:rPr>
              <a:t>POPRAWA EFEKTYWNOŚCI ENERGETYCZNEJ BUDYNKÓW</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622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xmlns="" id="{C2436DC4-A875-4EB9-94E8-140F62418B33}"/>
              </a:ext>
            </a:extLst>
          </p:cNvPr>
          <p:cNvGraphicFramePr>
            <a:graphicFrameLocks noGrp="1"/>
          </p:cNvGraphicFramePr>
          <p:nvPr>
            <p:extLst>
              <p:ext uri="{D42A27DB-BD31-4B8C-83A1-F6EECF244321}">
                <p14:modId xmlns:p14="http://schemas.microsoft.com/office/powerpoint/2010/main" val="112436838"/>
              </p:ext>
            </p:extLst>
          </p:nvPr>
        </p:nvGraphicFramePr>
        <p:xfrm>
          <a:off x="395536" y="1196752"/>
          <a:ext cx="8208912" cy="4632960"/>
        </p:xfrm>
        <a:graphic>
          <a:graphicData uri="http://schemas.openxmlformats.org/drawingml/2006/table">
            <a:tbl>
              <a:tblPr/>
              <a:tblGrid>
                <a:gridCol w="8208912">
                  <a:extLst>
                    <a:ext uri="{9D8B030D-6E8A-4147-A177-3AD203B41FA5}">
                      <a16:colId xmlns:a16="http://schemas.microsoft.com/office/drawing/2014/main" xmlns="" val="2077943982"/>
                    </a:ext>
                  </a:extLst>
                </a:gridCol>
              </a:tblGrid>
              <a:tr h="0">
                <a:tc>
                  <a:txBody>
                    <a:bodyPr/>
                    <a:lstStyle/>
                    <a:p>
                      <a:pPr algn="ctr"/>
                      <a:r>
                        <a:rPr lang="pl-PL" sz="2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Określenie opłacalnych sposobów poprawy efektywności energetycznej właściwych dla typów budynków</a:t>
                      </a:r>
                    </a:p>
                    <a:p>
                      <a:pPr algn="just"/>
                      <a:endParaRPr lang="pl-PL" sz="2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Ogrzewanie i chłodzenie pomieszczeń odpowiada za niemal 70% całkowitego zużycia energii w budynkach w Europie. Zatem działania zmierzające do ograniczenia strat energii i zwiększenia jej zysków będą miały znaczący wpływ na poprawę charakterystyki energetycznej budynków.</a:t>
                      </a:r>
                    </a:p>
                    <a:p>
                      <a:pPr algn="just"/>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Można zaobserwować, że największe straty ciepła w budynku związane są</a:t>
                      </a:r>
                      <a:b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z przenikaniem ciepła przez przegrody budowlane (największe są straty przez przegrody przeszklone, takie jak okna i drzwi) w udziale ok. 60-70% bilansu.</a:t>
                      </a:r>
                      <a:b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Z kolei wentylacja powoduje straty ciepła rzędu 30-40%. W związku z tym, konieczna jest minimalizacja strat ciepła, przy jednoczesnym maksymalnym wykorzystaniu zysków energii.</a:t>
                      </a:r>
                    </a:p>
                    <a:p>
                      <a:endParaRPr kumimoji="0" lang="pl-PL" altLang="pl-PL"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pl-PL" dirty="0">
                        <a:effectLst/>
                      </a:endParaRPr>
                    </a:p>
                  </a:txBody>
                  <a:tcPr anchor="ctr">
                    <a:lnL>
                      <a:noFill/>
                    </a:lnL>
                    <a:lnR>
                      <a:noFill/>
                    </a:lnR>
                    <a:lnT>
                      <a:noFill/>
                    </a:lnT>
                    <a:lnB>
                      <a:noFill/>
                    </a:lnB>
                  </a:tcPr>
                </a:tc>
                <a:extLst>
                  <a:ext uri="{0D108BD9-81ED-4DB2-BD59-A6C34878D82A}">
                    <a16:rowId xmlns:a16="http://schemas.microsoft.com/office/drawing/2014/main" xmlns="" val="3657524097"/>
                  </a:ext>
                </a:extLst>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16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xmlns="" id="{8B7C43A5-7206-49DB-8B12-36212B5A6F52}"/>
              </a:ext>
            </a:extLst>
          </p:cNvPr>
          <p:cNvSpPr/>
          <p:nvPr/>
        </p:nvSpPr>
        <p:spPr>
          <a:xfrm>
            <a:off x="251520" y="1484784"/>
            <a:ext cx="8471048" cy="3170099"/>
          </a:xfrm>
          <a:prstGeom prst="rect">
            <a:avLst/>
          </a:prstGeom>
        </p:spPr>
        <p:txBody>
          <a:bodyPr wrap="square">
            <a:spAutoFit/>
          </a:bodyPr>
          <a:lstStyle/>
          <a:p>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Straty ciepła można zmniejszyć stosując następujące usprawnienia w zakresie:</a:t>
            </a:r>
          </a:p>
          <a:p>
            <a:endPar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wentylacji – zastosowanie wentylacji mechanicznej z odzyskiem ciepła (rekuperacji) i wysokiej szczelności budynku,</a:t>
            </a:r>
          </a:p>
          <a:p>
            <a:pPr marL="342900" indent="-342900">
              <a:buFont typeface="Wingdings" panose="05000000000000000000" pitchFamily="2" charset="2"/>
              <a:buChar char="v"/>
            </a:pP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okien i drzwi – zastosowanie energooszczędnej stolarki,</a:t>
            </a:r>
          </a:p>
          <a:p>
            <a:pPr marL="342900" indent="-342900">
              <a:buFont typeface="Wingdings" panose="05000000000000000000" pitchFamily="2" charset="2"/>
              <a:buChar char="v"/>
            </a:pP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ścian zewnętrznych – odpowiednie ocieplenie ścian,</a:t>
            </a:r>
          </a:p>
          <a:p>
            <a:pPr marL="342900" indent="-342900">
              <a:buFont typeface="Wingdings" panose="05000000000000000000" pitchFamily="2" charset="2"/>
              <a:buChar char="v"/>
            </a:pP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dachu – odpowiednie ocieplenie dachu,</a:t>
            </a:r>
          </a:p>
          <a:p>
            <a:pPr marL="342900" indent="-342900">
              <a:buFont typeface="Wingdings" panose="05000000000000000000" pitchFamily="2" charset="2"/>
              <a:buChar char="v"/>
            </a:pP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podłogi na gruncie – odpowiednie ocieplenie podłogi na gruncie,</a:t>
            </a:r>
          </a:p>
          <a:p>
            <a:pPr marL="342900" indent="-342900">
              <a:buFont typeface="Wingdings" panose="05000000000000000000" pitchFamily="2" charset="2"/>
              <a:buChar char="v"/>
            </a:pP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mostków cieplnych – wykorzystanie rozwiązań minimalizujących występowanie mostków.</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xmlns="" id="{274955F8-4464-44E7-BAC8-709D9AE10FA2}"/>
              </a:ext>
            </a:extLst>
          </p:cNvPr>
          <p:cNvPicPr>
            <a:picLocks noChangeAspect="1"/>
          </p:cNvPicPr>
          <p:nvPr/>
        </p:nvPicPr>
        <p:blipFill>
          <a:blip r:embed="rId2"/>
          <a:stretch>
            <a:fillRect/>
          </a:stretch>
        </p:blipFill>
        <p:spPr>
          <a:xfrm>
            <a:off x="755576" y="1176983"/>
            <a:ext cx="4647872" cy="3600400"/>
          </a:xfrm>
          <a:prstGeom prst="rect">
            <a:avLst/>
          </a:prstGeom>
        </p:spPr>
      </p:pic>
      <p:sp>
        <p:nvSpPr>
          <p:cNvPr id="3" name="Prostokąt 2">
            <a:extLst>
              <a:ext uri="{FF2B5EF4-FFF2-40B4-BE49-F238E27FC236}">
                <a16:creationId xmlns:a16="http://schemas.microsoft.com/office/drawing/2014/main" xmlns="" id="{9E1A4B91-A8DE-4207-A6B4-2B106868B1E2}"/>
              </a:ext>
            </a:extLst>
          </p:cNvPr>
          <p:cNvSpPr/>
          <p:nvPr/>
        </p:nvSpPr>
        <p:spPr>
          <a:xfrm>
            <a:off x="2286000" y="-1049149"/>
            <a:ext cx="6462464" cy="646331"/>
          </a:xfrm>
          <a:prstGeom prst="rect">
            <a:avLst/>
          </a:prstGeom>
        </p:spPr>
        <p:txBody>
          <a:bodyPr wrap="square">
            <a:spAutoFit/>
          </a:bodyPr>
          <a:lstStyle/>
          <a:p>
            <a:r>
              <a:rPr lang="pl-PL" dirty="0"/>
              <a:t/>
            </a:r>
            <a:br>
              <a:rPr lang="pl-PL" dirty="0"/>
            </a:br>
            <a:endParaRPr lang="pl-PL" dirty="0"/>
          </a:p>
        </p:txBody>
      </p:sp>
      <p:sp>
        <p:nvSpPr>
          <p:cNvPr id="4" name="Prostokąt 3">
            <a:extLst>
              <a:ext uri="{FF2B5EF4-FFF2-40B4-BE49-F238E27FC236}">
                <a16:creationId xmlns:a16="http://schemas.microsoft.com/office/drawing/2014/main" xmlns="" id="{ADC9E341-4F58-4D59-A495-F66BDB824005}"/>
              </a:ext>
            </a:extLst>
          </p:cNvPr>
          <p:cNvSpPr/>
          <p:nvPr/>
        </p:nvSpPr>
        <p:spPr>
          <a:xfrm>
            <a:off x="116306" y="4797946"/>
            <a:ext cx="8848181" cy="400110"/>
          </a:xfrm>
          <a:prstGeom prst="rect">
            <a:avLst/>
          </a:prstGeom>
        </p:spPr>
        <p:txBody>
          <a:bodyPr wrap="square">
            <a:spAutoFit/>
          </a:bodyPr>
          <a:lstStyle/>
          <a:p>
            <a:pPr algn="ct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Struktura strat ciepła przez przenikanie przez przegrody i wentylację w budynkach</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32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xmlns="" id="{2B2CDC41-B6E3-48C4-9AC6-B8948206A33F}"/>
              </a:ext>
            </a:extLst>
          </p:cNvPr>
          <p:cNvPicPr>
            <a:picLocks noChangeAspect="1"/>
          </p:cNvPicPr>
          <p:nvPr/>
        </p:nvPicPr>
        <p:blipFill>
          <a:blip r:embed="rId2"/>
          <a:stretch>
            <a:fillRect/>
          </a:stretch>
        </p:blipFill>
        <p:spPr>
          <a:xfrm>
            <a:off x="899592" y="1412776"/>
            <a:ext cx="6684977" cy="3189435"/>
          </a:xfrm>
          <a:prstGeom prst="rect">
            <a:avLst/>
          </a:prstGeom>
        </p:spPr>
      </p:pic>
      <p:sp>
        <p:nvSpPr>
          <p:cNvPr id="3" name="Prostokąt 2">
            <a:extLst>
              <a:ext uri="{FF2B5EF4-FFF2-40B4-BE49-F238E27FC236}">
                <a16:creationId xmlns:a16="http://schemas.microsoft.com/office/drawing/2014/main" xmlns="" id="{4A39B563-C033-41FF-9D29-41DB6A8AA91B}"/>
              </a:ext>
            </a:extLst>
          </p:cNvPr>
          <p:cNvSpPr/>
          <p:nvPr/>
        </p:nvSpPr>
        <p:spPr>
          <a:xfrm>
            <a:off x="1757755" y="4774193"/>
            <a:ext cx="5628489" cy="677108"/>
          </a:xfrm>
          <a:prstGeom prst="rect">
            <a:avLst/>
          </a:prstGeom>
        </p:spPr>
        <p:txBody>
          <a:bodyPr wrap="square">
            <a:spAutoFit/>
          </a:bodyPr>
          <a:lstStyle/>
          <a:p>
            <a:pPr algn="ct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Przykład sposobów minimalizacji strat ciepła</a:t>
            </a:r>
            <a:r>
              <a:rPr lang="pl-PL" sz="2000" dirty="0">
                <a:latin typeface="Calibri" panose="020F0502020204030204" pitchFamily="34" charset="0"/>
                <a:ea typeface="Calibri" panose="020F0502020204030204" pitchFamily="34" charset="0"/>
                <a:cs typeface="Calibri" panose="020F0502020204030204" pitchFamily="34" charset="0"/>
              </a:rPr>
              <a:t> </a:t>
            </a:r>
            <a:r>
              <a:rPr lang="pl-PL" dirty="0"/>
              <a:t/>
            </a:r>
            <a:br>
              <a:rPr lang="pl-PL" dirty="0"/>
            </a:br>
            <a:endParaRPr lang="pl-P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551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5CECFA38-5D99-47B0-A8F7-63D4DE1CB2E2}"/>
              </a:ext>
            </a:extLst>
          </p:cNvPr>
          <p:cNvSpPr/>
          <p:nvPr/>
        </p:nvSpPr>
        <p:spPr>
          <a:xfrm>
            <a:off x="323528" y="836712"/>
            <a:ext cx="8496944" cy="4801314"/>
          </a:xfrm>
          <a:prstGeom prst="rect">
            <a:avLst/>
          </a:prstGeom>
        </p:spPr>
        <p:txBody>
          <a:bodyPr wrap="square">
            <a:spAutoFit/>
          </a:bodyPr>
          <a:lstStyle/>
          <a:p>
            <a:endParaRPr lang="pl-PL" sz="2000" b="1" dirty="0">
              <a:latin typeface="Calibri" panose="020F0502020204030204" pitchFamily="34" charset="0"/>
              <a:ea typeface="Calibri" panose="020F0502020204030204" pitchFamily="34" charset="0"/>
              <a:cs typeface="Calibri" panose="020F0502020204030204" pitchFamily="34" charset="0"/>
            </a:endParaRPr>
          </a:p>
          <a:p>
            <a:r>
              <a:rPr lang="pl-PL" sz="2000" dirty="0">
                <a:latin typeface="Calibri" panose="020F0502020204030204" pitchFamily="34" charset="0"/>
                <a:ea typeface="Calibri" panose="020F0502020204030204" pitchFamily="34" charset="0"/>
                <a:cs typeface="Calibri" panose="020F0502020204030204" pitchFamily="34" charset="0"/>
              </a:rPr>
              <a:t>Przez </a:t>
            </a:r>
            <a:r>
              <a:rPr lang="pl-PL" sz="2000" b="1" dirty="0">
                <a:latin typeface="Calibri" panose="020F0502020204030204" pitchFamily="34" charset="0"/>
                <a:ea typeface="Calibri" panose="020F0502020204030204" pitchFamily="34" charset="0"/>
                <a:cs typeface="Calibri" panose="020F0502020204030204" pitchFamily="34" charset="0"/>
              </a:rPr>
              <a:t>przegrody zewnętrzne </a:t>
            </a:r>
            <a:r>
              <a:rPr lang="pl-PL" sz="2000" dirty="0">
                <a:latin typeface="Calibri" panose="020F0502020204030204" pitchFamily="34" charset="0"/>
                <a:ea typeface="Calibri" panose="020F0502020204030204" pitchFamily="34" charset="0"/>
                <a:cs typeface="Calibri" panose="020F0502020204030204" pitchFamily="34" charset="0"/>
              </a:rPr>
              <a:t>w budynku wykonanym w tradycyjnej technologii przenika nawet do 70% ciepła. </a:t>
            </a:r>
          </a:p>
          <a:p>
            <a:pPr>
              <a:spcBef>
                <a:spcPts val="600"/>
              </a:spcBef>
            </a:pPr>
            <a:r>
              <a:rPr lang="pl-PL" sz="2000" dirty="0">
                <a:latin typeface="Calibri" panose="020F0502020204030204" pitchFamily="34" charset="0"/>
                <a:ea typeface="Calibri" panose="020F0502020204030204" pitchFamily="34" charset="0"/>
                <a:cs typeface="Calibri" panose="020F0502020204030204" pitchFamily="34" charset="0"/>
              </a:rPr>
              <a:t>Izolacyjność cieplna przegród zewnętrznych w budynku zależna jest od:</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prawidłowego ułożenia izolacji cieplnej – jej szczelności i zachowania ciągłości w celu ograniczenia występowania mostków cieplnych,</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liczby otworów okiennych i drzwiowych oraz izolacji cieplnej.</a:t>
            </a:r>
          </a:p>
          <a:p>
            <a:pPr>
              <a:spcBef>
                <a:spcPts val="600"/>
              </a:spcBef>
            </a:pPr>
            <a:r>
              <a:rPr lang="pl-PL" sz="2000" dirty="0">
                <a:latin typeface="Calibri" panose="020F0502020204030204" pitchFamily="34" charset="0"/>
                <a:ea typeface="Calibri" panose="020F0502020204030204" pitchFamily="34" charset="0"/>
                <a:cs typeface="Calibri" panose="020F0502020204030204" pitchFamily="34" charset="0"/>
              </a:rPr>
              <a:t>Rola izolacji cieplnej w budynku polega na:</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ograniczeniu strat ciepła z budynku do otoczenia,</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utrzymaniu odpowiedniej temperatury wewnętrznych powierzchni przegród zewnętrznych, tak aby nie dopuścić do wykraplania pary wodnej, a w konsekwencji uniemożliwić rozwój grzybów pleśniowych.</a:t>
            </a:r>
          </a:p>
          <a:p>
            <a:endParaRPr lang="pl-PL" sz="2000" dirty="0">
              <a:latin typeface="Calibri" panose="020F0502020204030204" pitchFamily="34" charset="0"/>
              <a:ea typeface="Calibri" panose="020F0502020204030204" pitchFamily="34" charset="0"/>
              <a:cs typeface="Calibri" panose="020F0502020204030204" pitchFamily="34" charset="0"/>
            </a:endParaRPr>
          </a:p>
          <a:p>
            <a:r>
              <a:rPr lang="pl-PL" dirty="0"/>
              <a:t/>
            </a:r>
            <a:br>
              <a:rPr lang="pl-PL" dirty="0"/>
            </a:br>
            <a:endParaRPr lang="pl-P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9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xmlns="" id="{DB660117-5290-45CD-8798-83D11AC1EA22}"/>
              </a:ext>
            </a:extLst>
          </p:cNvPr>
          <p:cNvSpPr/>
          <p:nvPr/>
        </p:nvSpPr>
        <p:spPr>
          <a:xfrm>
            <a:off x="251520" y="1196752"/>
            <a:ext cx="8424936" cy="4093428"/>
          </a:xfrm>
          <a:prstGeom prst="rect">
            <a:avLst/>
          </a:prstGeom>
        </p:spPr>
        <p:txBody>
          <a:bodyPr wrap="square">
            <a:spAutoFit/>
          </a:bodyPr>
          <a:lstStyle/>
          <a:p>
            <a:pPr algn="just"/>
            <a:r>
              <a:rPr lang="pl-PL" sz="2000" b="1" dirty="0">
                <a:solidFill>
                  <a:srgbClr val="000000"/>
                </a:solidFill>
                <a:latin typeface="Calibri" panose="020F0502020204030204" pitchFamily="34" charset="0"/>
                <a:ea typeface="Calibri" panose="020F0502020204030204" pitchFamily="34" charset="0"/>
                <a:cs typeface="Calibri" panose="020F0502020204030204" pitchFamily="34" charset="0"/>
              </a:rPr>
              <a:t>Przegrody zewnętrzne przezroczyste </a:t>
            </a: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to: okna, drzwi balkonowe, przeszklone ściany osłonowe oraz świetliki. Powodują one największe straty ciepła w budynku. Charakteryzują się dużo niższą izolacyjnością cieplną niż ściany zewnętrzne. Sam sposób osadzenia stolarki okiennej w ścianach lub dachach może powodować straty związane z powstawaniem </a:t>
            </a:r>
            <a:r>
              <a:rPr lang="pl-PL" sz="2000" b="1" dirty="0">
                <a:solidFill>
                  <a:srgbClr val="000000"/>
                </a:solidFill>
                <a:latin typeface="Calibri" panose="020F0502020204030204" pitchFamily="34" charset="0"/>
                <a:ea typeface="Calibri" panose="020F0502020204030204" pitchFamily="34" charset="0"/>
                <a:cs typeface="Calibri" panose="020F0502020204030204" pitchFamily="34" charset="0"/>
              </a:rPr>
              <a:t>mostków cieplnych</a:t>
            </a:r>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 Umiejętne rozmieszczeniu tych przegród może spowodować, że będą one źródłem większych zysków energii niż strat. Z tego powodu wskazane jest umieszczanie większości okien po południowej stronie budynku.</a:t>
            </a:r>
          </a:p>
          <a:p>
            <a:pPr algn="just"/>
            <a:r>
              <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rPr>
              <a:t>Przegrody przezroczyste składają się z dwóch podstawowych części: przeziernej, tj. pakietu szybowego, oraz części nieprzeziernej, tj. ramy okien, drzwi. Podstawowym parametrem decydującym o stratach ciepła przez tego typu elementy obudowy jest współczynnik przenikania ciepła. </a:t>
            </a:r>
            <a:r>
              <a:rPr lang="pl-PL" sz="2000" dirty="0">
                <a:latin typeface="Calibri" panose="020F0502020204030204" pitchFamily="34" charset="0"/>
                <a:ea typeface="Calibri" panose="020F0502020204030204" pitchFamily="34" charset="0"/>
                <a:cs typeface="Calibri" panose="020F0502020204030204" pitchFamily="34" charset="0"/>
              </a:rPr>
              <a:t>Im niższy współczynnik przenikania ciepła, tym większa izolacyjność cieplna przegrody. </a:t>
            </a:r>
            <a:endParaRPr lang="pl-P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48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251520" y="1312907"/>
            <a:ext cx="4320480" cy="3170099"/>
          </a:xfrm>
          <a:prstGeom prst="rect">
            <a:avLst/>
          </a:prstGeom>
          <a:noFill/>
        </p:spPr>
        <p:txBody>
          <a:bodyPr wrap="square" rtlCol="0">
            <a:spAutoFit/>
          </a:bodyPr>
          <a:lstStyle/>
          <a:p>
            <a:pPr algn="just"/>
            <a:r>
              <a:rPr lang="pl-PL" sz="2000" dirty="0">
                <a:latin typeface="Calibri" panose="020F0502020204030204" pitchFamily="34" charset="0"/>
                <a:ea typeface="Calibri" panose="020F0502020204030204" pitchFamily="34" charset="0"/>
                <a:cs typeface="Calibri" panose="020F0502020204030204" pitchFamily="34" charset="0"/>
              </a:rPr>
              <a:t>Z uwagi na przenikanie ciepła najbardziej newralgicznym elementem okna jest jego rama. Aby uzyskać jak najlepszy efekt należy uwzględnić: grubość kształtowników, układ pustek (tzw. komór w kształtownikach), wypełnienie pustek izolacją cieplną, odpowiednie usytuowanie (zagłębienie) oszklenia, poprawę izolacyjności cieplnej w strefie krawędzi szyby. </a:t>
            </a:r>
          </a:p>
        </p:txBody>
      </p:sp>
      <p:pic>
        <p:nvPicPr>
          <p:cNvPr id="2" name="Obraz 1">
            <a:extLst>
              <a:ext uri="{FF2B5EF4-FFF2-40B4-BE49-F238E27FC236}">
                <a16:creationId xmlns:a16="http://schemas.microsoft.com/office/drawing/2014/main" xmlns="" id="{2EE21602-699E-45FB-9683-298C97AE63E6}"/>
              </a:ext>
            </a:extLst>
          </p:cNvPr>
          <p:cNvPicPr>
            <a:picLocks noChangeAspect="1"/>
          </p:cNvPicPr>
          <p:nvPr/>
        </p:nvPicPr>
        <p:blipFill>
          <a:blip r:embed="rId2"/>
          <a:stretch>
            <a:fillRect/>
          </a:stretch>
        </p:blipFill>
        <p:spPr>
          <a:xfrm>
            <a:off x="4572000" y="908720"/>
            <a:ext cx="4286250" cy="4286250"/>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6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431540" y="1536174"/>
            <a:ext cx="8280920" cy="3785652"/>
          </a:xfrm>
          <a:prstGeom prst="rect">
            <a:avLst/>
          </a:prstGeom>
          <a:noFill/>
        </p:spPr>
        <p:txBody>
          <a:bodyPr wrap="square" rtlCol="0">
            <a:spAutoFit/>
          </a:bodyPr>
          <a:lstStyle/>
          <a:p>
            <a:pPr algn="just"/>
            <a:r>
              <a:rPr lang="pl-PL" sz="2000" dirty="0">
                <a:latin typeface="Calibri" panose="020F0502020204030204" pitchFamily="34" charset="0"/>
                <a:ea typeface="Calibri" panose="020F0502020204030204" pitchFamily="34" charset="0"/>
                <a:cs typeface="Calibri" panose="020F0502020204030204" pitchFamily="34" charset="0"/>
              </a:rPr>
              <a:t>Oszklenie stanowi średnio około 70% powierzchni okna. Obecnie dostępne są 3 rodzaje pakietów szybowych, są to pakiety: jednokomorowe, dwukomorowe i trzykomorowe. Zamknięty w przestrzeni międzyszybowej gaz stanowi izolację cieplną. Stosowany jest argon, w mniejszym stopniu krypton czy ksenon. Oprócz zastosowania różnego wypełnienia przestrzeni międzyszybowej, w ofercie rynkowej znajdują się szyby o różnych właściwościach w zakresie charakterystyk dotyczących przepuszczania i odbijania światła oraz energii słonecznej, które mają istotny wpływ na bilans zysków i strat ciepła, a więc na możliwość efektywnego wykorzystania energii.</a:t>
            </a:r>
          </a:p>
          <a:p>
            <a:pPr algn="just"/>
            <a:r>
              <a:rPr lang="pl-PL" sz="2000" dirty="0">
                <a:latin typeface="Calibri" panose="020F0502020204030204" pitchFamily="34" charset="0"/>
                <a:ea typeface="Calibri" panose="020F0502020204030204" pitchFamily="34" charset="0"/>
                <a:cs typeface="Calibri" panose="020F0502020204030204" pitchFamily="34" charset="0"/>
              </a:rPr>
              <a:t> </a:t>
            </a:r>
            <a:r>
              <a:rPr lang="pl-PL" sz="2000" dirty="0"/>
              <a:t/>
            </a:r>
            <a:br>
              <a:rPr lang="pl-PL" sz="2000" dirty="0"/>
            </a:br>
            <a:endParaRPr lang="pl-PL" sz="2000" dirty="0">
              <a:latin typeface="Calibri" panose="020F0502020204030204" pitchFamily="34" charset="0"/>
              <a:ea typeface="Calibri" panose="020F0502020204030204" pitchFamily="34" charset="0"/>
              <a:cs typeface="Calibri" panose="020F0502020204030204" pitchFamily="34" charset="0"/>
            </a:endParaRPr>
          </a:p>
          <a:p>
            <a:endParaRPr lang="pl-PL"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06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23528" y="1124744"/>
            <a:ext cx="8424936" cy="1631216"/>
          </a:xfrm>
          <a:prstGeom prst="rect">
            <a:avLst/>
          </a:prstGeom>
          <a:noFill/>
        </p:spPr>
        <p:txBody>
          <a:bodyPr wrap="square" rtlCol="0">
            <a:spAutoFit/>
          </a:bodyPr>
          <a:lstStyle/>
          <a:p>
            <a:pPr algn="just"/>
            <a:r>
              <a:rPr lang="pl-PL" sz="2000" dirty="0">
                <a:latin typeface="Calibri" panose="020F0502020204030204" pitchFamily="34" charset="0"/>
                <a:ea typeface="Calibri" panose="020F0502020204030204" pitchFamily="34" charset="0"/>
                <a:cs typeface="Calibri" panose="020F0502020204030204" pitchFamily="34" charset="0"/>
              </a:rPr>
              <a:t>Komfort cieplny składa się nie tylko zapewnienie odpowiednio wysokiej temperatury w okresie zimowym, ale także ochrona przed przegrzewaniem w lecie, kiedy występują wysokie temperatury i duże nasłonecznienie. Biorąc to pod uwagę, racjonalne jest stosowanie </a:t>
            </a:r>
            <a:r>
              <a:rPr lang="pl-PL" sz="2000" b="1" dirty="0">
                <a:latin typeface="Calibri" panose="020F0502020204030204" pitchFamily="34" charset="0"/>
                <a:ea typeface="Calibri" panose="020F0502020204030204" pitchFamily="34" charset="0"/>
                <a:cs typeface="Calibri" panose="020F0502020204030204" pitchFamily="34" charset="0"/>
              </a:rPr>
              <a:t>systemów przeciwsłonecznych</a:t>
            </a:r>
            <a:r>
              <a:rPr lang="pl-PL" sz="2000" dirty="0">
                <a:latin typeface="Calibri" panose="020F0502020204030204" pitchFamily="34" charset="0"/>
                <a:ea typeface="Calibri" panose="020F0502020204030204" pitchFamily="34" charset="0"/>
                <a:cs typeface="Calibri" panose="020F0502020204030204" pitchFamily="34" charset="0"/>
              </a:rPr>
              <a:t>, które mają za zadanie:</a:t>
            </a:r>
          </a:p>
        </p:txBody>
      </p:sp>
      <p:pic>
        <p:nvPicPr>
          <p:cNvPr id="2" name="Obraz 1">
            <a:extLst>
              <a:ext uri="{FF2B5EF4-FFF2-40B4-BE49-F238E27FC236}">
                <a16:creationId xmlns:a16="http://schemas.microsoft.com/office/drawing/2014/main" xmlns="" id="{5EDE21B0-43C7-406F-BBE2-CE19B1995049}"/>
              </a:ext>
            </a:extLst>
          </p:cNvPr>
          <p:cNvPicPr>
            <a:picLocks noChangeAspect="1"/>
          </p:cNvPicPr>
          <p:nvPr/>
        </p:nvPicPr>
        <p:blipFill>
          <a:blip r:embed="rId2"/>
          <a:stretch>
            <a:fillRect/>
          </a:stretch>
        </p:blipFill>
        <p:spPr>
          <a:xfrm>
            <a:off x="4860032" y="2564904"/>
            <a:ext cx="3757600" cy="3006080"/>
          </a:xfrm>
          <a:prstGeom prst="rect">
            <a:avLst/>
          </a:prstGeom>
        </p:spPr>
      </p:pic>
      <p:sp>
        <p:nvSpPr>
          <p:cNvPr id="3" name="Prostokąt 2">
            <a:extLst>
              <a:ext uri="{FF2B5EF4-FFF2-40B4-BE49-F238E27FC236}">
                <a16:creationId xmlns:a16="http://schemas.microsoft.com/office/drawing/2014/main" xmlns="" id="{4A9FBE87-9E2B-42ED-88E7-90E854779D61}"/>
              </a:ext>
            </a:extLst>
          </p:cNvPr>
          <p:cNvSpPr/>
          <p:nvPr/>
        </p:nvSpPr>
        <p:spPr>
          <a:xfrm>
            <a:off x="323528" y="2924944"/>
            <a:ext cx="4572000" cy="1938992"/>
          </a:xfrm>
          <a:prstGeom prst="rect">
            <a:avLst/>
          </a:prstGeom>
        </p:spPr>
        <p:txBody>
          <a:bodyPr>
            <a:spAutoFit/>
          </a:bodyPr>
          <a:lstStyle/>
          <a:p>
            <a:pPr marL="285750" indent="-28575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zapewniać ochronę przed zbyt dużym nasłonecznieniem podczas lata,</a:t>
            </a:r>
          </a:p>
          <a:p>
            <a:pPr marL="285750" indent="-28575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umożliwiać nasłonecznienie podczas zimy oraz okresów przejściowych,</a:t>
            </a:r>
          </a:p>
          <a:p>
            <a:pPr marL="285750" indent="-28575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podwyższać komfort przebywania ludzi w budynku. </a:t>
            </a:r>
            <a:endParaRPr lang="pl-PL"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26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59532" y="980728"/>
            <a:ext cx="8424936" cy="4093428"/>
          </a:xfrm>
          <a:prstGeom prst="rect">
            <a:avLst/>
          </a:prstGeom>
          <a:noFill/>
        </p:spPr>
        <p:txBody>
          <a:bodyPr wrap="square" rtlCol="0">
            <a:spAutoFit/>
          </a:bodyPr>
          <a:lstStyle/>
          <a:p>
            <a:r>
              <a:rPr lang="pl-PL" sz="2000" b="1" dirty="0">
                <a:latin typeface="Calibri" panose="020F0502020204030204" pitchFamily="34" charset="0"/>
                <a:ea typeface="Calibri" panose="020F0502020204030204" pitchFamily="34" charset="0"/>
                <a:cs typeface="Calibri" panose="020F0502020204030204" pitchFamily="34" charset="0"/>
              </a:rPr>
              <a:t>Modernizacja instalacji centralnego ogrzewania</a:t>
            </a:r>
          </a:p>
          <a:p>
            <a:endParaRPr lang="pl-PL"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uszczelnienie (likwidacja ubytków wody),</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likwidacja centralnej sieci odpowietrzającej, wymiana naczynia zbiorczego,</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naprawa, uzupełnienie lub montaż nowej izolacji termicznej,</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montaż zaworów termostatycznych,</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czyszczenie instalacji (płukanie wodne lub chemiczne),</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regulacja instalacji i dostosowanie do zmniejszonych potrzeb cieplnych,</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wymiana źródła ciepła z jedno- na dwufunkcyjne</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wymiana niesprawnych urządzeń,</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wymiana nieszczelnych przewodów,</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naprawa lub wykonanie izolacji przewodów,</a:t>
            </a:r>
          </a:p>
          <a:p>
            <a:pPr marL="342900" indent="-342900">
              <a:buFont typeface="Wingdings" panose="05000000000000000000" pitchFamily="2" charset="2"/>
              <a:buChar char="v"/>
            </a:pPr>
            <a:endParaRPr lang="pl-PL"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AD19C099-32DE-40D6-BBD2-12B96E6E785C}"/>
              </a:ext>
            </a:extLst>
          </p:cNvPr>
          <p:cNvSpPr/>
          <p:nvPr/>
        </p:nvSpPr>
        <p:spPr>
          <a:xfrm>
            <a:off x="323528" y="1124744"/>
            <a:ext cx="4968552" cy="42484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400" dirty="0">
                <a:solidFill>
                  <a:schemeClr val="bg1"/>
                </a:solidFill>
              </a:rPr>
              <a:t>Zagadnienia:</a:t>
            </a:r>
          </a:p>
          <a:p>
            <a:pPr marL="457200" indent="-457200">
              <a:buAutoNum type="arabicPeriod"/>
            </a:pPr>
            <a:r>
              <a:rPr lang="pl-PL" sz="2400" dirty="0">
                <a:solidFill>
                  <a:schemeClr val="bg1"/>
                </a:solidFill>
              </a:rPr>
              <a:t>Pojęcie odpadów i gospodarowania odpadami</a:t>
            </a:r>
          </a:p>
          <a:p>
            <a:pPr marL="457200" indent="-457200">
              <a:buFontTx/>
              <a:buAutoNum type="arabicPeriod"/>
            </a:pPr>
            <a:r>
              <a:rPr lang="pl-PL" sz="2400" dirty="0">
                <a:solidFill>
                  <a:schemeClr val="bg1"/>
                </a:solidFill>
              </a:rPr>
              <a:t>Ubóstwo energetyczne w miastach</a:t>
            </a:r>
          </a:p>
          <a:p>
            <a:pPr marL="457200" indent="-457200">
              <a:buAutoNum type="arabicPeriod"/>
            </a:pPr>
            <a:r>
              <a:rPr lang="pl-PL" sz="2400" dirty="0">
                <a:solidFill>
                  <a:schemeClr val="bg1"/>
                </a:solidFill>
              </a:rPr>
              <a:t>Ubóstwo energetyczne na wsiach</a:t>
            </a:r>
          </a:p>
          <a:p>
            <a:pPr marL="457200" indent="-457200">
              <a:buAutoNum type="arabicPeriod"/>
            </a:pPr>
            <a:r>
              <a:rPr lang="pl-PL" sz="2400" dirty="0">
                <a:solidFill>
                  <a:schemeClr val="bg1"/>
                </a:solidFill>
              </a:rPr>
              <a:t>Metody walki z ubóstwem energetycznym</a:t>
            </a:r>
          </a:p>
          <a:p>
            <a:pPr marL="457200" indent="-457200">
              <a:buAutoNum type="arabicPeriod"/>
            </a:pPr>
            <a:r>
              <a:rPr lang="pl-PL" sz="2400" dirty="0">
                <a:solidFill>
                  <a:schemeClr val="bg1"/>
                </a:solidFill>
              </a:rPr>
              <a:t>Dobre praktyki</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63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59532" y="1412776"/>
            <a:ext cx="8424936" cy="3477875"/>
          </a:xfrm>
          <a:prstGeom prst="rect">
            <a:avLst/>
          </a:prstGeom>
          <a:noFill/>
        </p:spPr>
        <p:txBody>
          <a:bodyPr wrap="square" rtlCol="0">
            <a:spAutoFit/>
          </a:bodyPr>
          <a:lstStyle/>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ograniczenie czasu pracy cyrkulacji (poprzez zawory termostatyczne </a:t>
            </a:r>
            <a:br>
              <a:rPr lang="pl-PL" sz="2000" dirty="0">
                <a:latin typeface="Calibri" panose="020F0502020204030204" pitchFamily="34" charset="0"/>
                <a:ea typeface="Calibri" panose="020F0502020204030204" pitchFamily="34" charset="0"/>
                <a:cs typeface="Calibri" panose="020F0502020204030204" pitchFamily="34" charset="0"/>
              </a:rPr>
            </a:br>
            <a:r>
              <a:rPr lang="pl-PL" sz="2000" dirty="0">
                <a:latin typeface="Calibri" panose="020F0502020204030204" pitchFamily="34" charset="0"/>
                <a:ea typeface="Calibri" panose="020F0502020204030204" pitchFamily="34" charset="0"/>
                <a:cs typeface="Calibri" panose="020F0502020204030204" pitchFamily="34" charset="0"/>
              </a:rPr>
              <a:t> </a:t>
            </a:r>
            <a:r>
              <a:rPr lang="pl-PL" sz="2000" dirty="0" err="1">
                <a:latin typeface="Calibri" panose="020F0502020204030204" pitchFamily="34" charset="0"/>
                <a:ea typeface="Calibri" panose="020F0502020204030204" pitchFamily="34" charset="0"/>
                <a:cs typeface="Calibri" panose="020F0502020204030204" pitchFamily="34" charset="0"/>
              </a:rPr>
              <a:t>podpionowe</a:t>
            </a:r>
            <a:r>
              <a:rPr lang="pl-PL" sz="2000" dirty="0">
                <a:latin typeface="Calibri" panose="020F0502020204030204" pitchFamily="34" charset="0"/>
                <a:ea typeface="Calibri" panose="020F0502020204030204" pitchFamily="34" charset="0"/>
                <a:cs typeface="Calibri" panose="020F0502020204030204" pitchFamily="34" charset="0"/>
              </a:rPr>
              <a:t> lub czasowe sterowanie pracą pomp),</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instalowanie urządzeń zmniejszających zużycie ciepłej wody (</a:t>
            </a:r>
            <a:r>
              <a:rPr lang="pl-PL" sz="2000" dirty="0" err="1">
                <a:latin typeface="Calibri" panose="020F0502020204030204" pitchFamily="34" charset="0"/>
                <a:ea typeface="Calibri" panose="020F0502020204030204" pitchFamily="34" charset="0"/>
                <a:cs typeface="Calibri" panose="020F0502020204030204" pitchFamily="34" charset="0"/>
              </a:rPr>
              <a:t>perlatory</a:t>
            </a:r>
            <a:r>
              <a:rPr lang="pl-PL" sz="2000" dirty="0">
                <a:latin typeface="Calibri" panose="020F0502020204030204" pitchFamily="34" charset="0"/>
                <a:ea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instalowanie mieszkaniowych liczników c.w.u.</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wymiana grzejników na bardziej wydajne,</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zmiana parametrów czynnika na niższe,</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podział na strefy,</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ograniczenie ogrzewania w pomieszczeniach czasowo użytkowanych,</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stosowanie okresowego osłabienia ogrzewania (zależnie od bezwładności</a:t>
            </a:r>
            <a:br>
              <a:rPr lang="pl-PL" sz="2000" dirty="0">
                <a:latin typeface="Calibri" panose="020F0502020204030204" pitchFamily="34" charset="0"/>
                <a:ea typeface="Calibri" panose="020F0502020204030204" pitchFamily="34" charset="0"/>
                <a:cs typeface="Calibri" panose="020F0502020204030204" pitchFamily="34" charset="0"/>
              </a:rPr>
            </a:br>
            <a:r>
              <a:rPr lang="pl-PL" sz="2000" dirty="0">
                <a:latin typeface="Calibri" panose="020F0502020204030204" pitchFamily="34" charset="0"/>
                <a:ea typeface="Calibri" panose="020F0502020204030204" pitchFamily="34" charset="0"/>
                <a:cs typeface="Calibri" panose="020F0502020204030204" pitchFamily="34" charset="0"/>
              </a:rPr>
              <a:t>cieplnej pomieszczeń),</a:t>
            </a:r>
          </a:p>
          <a:p>
            <a:pPr marL="342900" indent="-342900" algn="just">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zmiana systemu ogrzewania.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95536" y="764704"/>
            <a:ext cx="8352928" cy="5093702"/>
          </a:xfrm>
          <a:prstGeom prst="rect">
            <a:avLst/>
          </a:prstGeom>
          <a:noFill/>
        </p:spPr>
        <p:txBody>
          <a:bodyPr wrap="square" rtlCol="0">
            <a:spAutoFit/>
          </a:bodyPr>
          <a:lstStyle/>
          <a:p>
            <a:pPr>
              <a:spcAft>
                <a:spcPts val="1200"/>
              </a:spcAft>
            </a:pPr>
            <a:r>
              <a:rPr lang="pl-PL" sz="2000" b="1" dirty="0">
                <a:latin typeface="Calibri" panose="020F0502020204030204" pitchFamily="34" charset="0"/>
                <a:ea typeface="Calibri" panose="020F0502020204030204" pitchFamily="34" charset="0"/>
                <a:cs typeface="Calibri" panose="020F0502020204030204" pitchFamily="34" charset="0"/>
              </a:rPr>
              <a:t>Wielokryterialne oceny budynków (certyfikacja)</a:t>
            </a:r>
          </a:p>
          <a:p>
            <a:r>
              <a:rPr lang="pl-PL" sz="2000" dirty="0">
                <a:latin typeface="Calibri" panose="020F0502020204030204" pitchFamily="34" charset="0"/>
                <a:ea typeface="Calibri" panose="020F0502020204030204" pitchFamily="34" charset="0"/>
                <a:cs typeface="Calibri" panose="020F0502020204030204" pitchFamily="34" charset="0"/>
              </a:rPr>
              <a:t>Co to jest?</a:t>
            </a:r>
          </a:p>
          <a:p>
            <a:pPr>
              <a:spcAft>
                <a:spcPts val="600"/>
              </a:spcAft>
            </a:pPr>
            <a:r>
              <a:rPr lang="pl-PL" sz="2000" dirty="0">
                <a:latin typeface="Calibri" panose="020F0502020204030204" pitchFamily="34" charset="0"/>
                <a:ea typeface="Calibri" panose="020F0502020204030204" pitchFamily="34" charset="0"/>
                <a:cs typeface="Calibri" panose="020F0502020204030204" pitchFamily="34" charset="0"/>
              </a:rPr>
              <a:t>Wystawianie oficjalnej „oceny” budynku projektowanego, nowo wybudowanego lub modernizowanego, definiującej jego efektywność energetyczną, przyjazność środowisku.</a:t>
            </a:r>
          </a:p>
          <a:p>
            <a:r>
              <a:rPr lang="pl-PL" sz="2000" dirty="0">
                <a:latin typeface="Calibri" panose="020F0502020204030204" pitchFamily="34" charset="0"/>
                <a:ea typeface="Calibri" panose="020F0502020204030204" pitchFamily="34" charset="0"/>
                <a:cs typeface="Calibri" panose="020F0502020204030204" pitchFamily="34" charset="0"/>
              </a:rPr>
              <a:t>Kto tego potrzebuje?</a:t>
            </a:r>
          </a:p>
          <a:p>
            <a:pPr>
              <a:spcAft>
                <a:spcPts val="600"/>
              </a:spcAft>
            </a:pPr>
            <a:r>
              <a:rPr lang="pl-PL" sz="2000" dirty="0">
                <a:latin typeface="Calibri" panose="020F0502020204030204" pitchFamily="34" charset="0"/>
                <a:ea typeface="Calibri" panose="020F0502020204030204" pitchFamily="34" charset="0"/>
                <a:cs typeface="Calibri" panose="020F0502020204030204" pitchFamily="34" charset="0"/>
              </a:rPr>
              <a:t>Inwestor oczekujący dużych zysków w wyniku podniesienia wartości nieruchomości i obniżenia kosztów eksploatacji.</a:t>
            </a:r>
          </a:p>
          <a:p>
            <a:r>
              <a:rPr lang="pl-PL" sz="2000" dirty="0">
                <a:latin typeface="Calibri" panose="020F0502020204030204" pitchFamily="34" charset="0"/>
                <a:ea typeface="Calibri" panose="020F0502020204030204" pitchFamily="34" charset="0"/>
                <a:cs typeface="Calibri" panose="020F0502020204030204" pitchFamily="34" charset="0"/>
              </a:rPr>
              <a:t>Kto tego wymaga?</a:t>
            </a:r>
          </a:p>
          <a:p>
            <a:pPr>
              <a:spcAft>
                <a:spcPts val="600"/>
              </a:spcAft>
            </a:pPr>
            <a:r>
              <a:rPr lang="pl-PL" sz="2000" dirty="0">
                <a:latin typeface="Calibri" panose="020F0502020204030204" pitchFamily="34" charset="0"/>
                <a:ea typeface="Calibri" panose="020F0502020204030204" pitchFamily="34" charset="0"/>
                <a:cs typeface="Calibri" panose="020F0502020204030204" pitchFamily="34" charset="0"/>
              </a:rPr>
              <a:t>Wiele międzynarodowych korporacji w swoich statutach wymagają aby firma była przyjazna środowisku i wynajmują biura tylko w budynkach poddanych ocenie i uzyskujących odpowiedni standard oceny.</a:t>
            </a:r>
          </a:p>
          <a:p>
            <a:r>
              <a:rPr lang="pl-PL" sz="2000" dirty="0">
                <a:latin typeface="Calibri" panose="020F0502020204030204" pitchFamily="34" charset="0"/>
                <a:ea typeface="Calibri" panose="020F0502020204030204" pitchFamily="34" charset="0"/>
                <a:cs typeface="Calibri" panose="020F0502020204030204" pitchFamily="34" charset="0"/>
              </a:rPr>
              <a:t>Ile to kosztuje?</a:t>
            </a:r>
          </a:p>
          <a:p>
            <a:r>
              <a:rPr lang="pl-PL" sz="2000" dirty="0">
                <a:latin typeface="Calibri" panose="020F0502020204030204" pitchFamily="34" charset="0"/>
                <a:ea typeface="Calibri" panose="020F0502020204030204" pitchFamily="34" charset="0"/>
                <a:cs typeface="Calibri" panose="020F0502020204030204" pitchFamily="34" charset="0"/>
              </a:rPr>
              <a:t>Koszt uzyskania certyfikatu to przeważnie podniesienie całkowitego kosztu inwestycji o około 10%.</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612576" y="2848445"/>
            <a:ext cx="6984776" cy="584775"/>
          </a:xfrm>
          <a:prstGeom prst="rect">
            <a:avLst/>
          </a:prstGeom>
          <a:noFill/>
        </p:spPr>
        <p:txBody>
          <a:bodyPr wrap="square" rtlCol="0">
            <a:spAutoFit/>
          </a:bodyPr>
          <a:lstStyle/>
          <a:p>
            <a:pPr algn="ctr"/>
            <a:r>
              <a:rPr lang="pl-PL" sz="3200" b="1" dirty="0"/>
              <a:t>Dziękuję za uwagę</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661248"/>
            <a:ext cx="4752528"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59532" y="1059123"/>
            <a:ext cx="8280920" cy="2554545"/>
          </a:xfrm>
          <a:prstGeom prst="rect">
            <a:avLst/>
          </a:prstGeom>
          <a:noFill/>
        </p:spPr>
        <p:txBody>
          <a:bodyPr wrap="square" rtlCol="0">
            <a:spAutoFit/>
          </a:bodyPr>
          <a:lstStyle/>
          <a:p>
            <a:pPr algn="just"/>
            <a:r>
              <a:rPr lang="pl-PL" sz="2000" dirty="0">
                <a:latin typeface="Calibri" panose="020F0502020204030204" pitchFamily="34" charset="0"/>
                <a:ea typeface="Calibri" panose="020F0502020204030204" pitchFamily="34" charset="0"/>
                <a:cs typeface="Calibri" panose="020F0502020204030204" pitchFamily="34" charset="0"/>
              </a:rPr>
              <a:t>Budynki są  dla ludzi miejscem min. zamieszkania, pracy, rozrywki. Niezależnie od pełnionej funkcji budynku, ludzie tam przebywający, powinni mieć zapewniony komfort klimatyczny i socjalny. Głównymi jego czynnikami są: temperatura, napowietrzenie, dostępność mediów energetycznych. Wymagania odnoszące się do komfortu w budynku nierozerwalnie wiążą się z energią cieplną i elektryczną. Bardzo istotne jest więc, aby energia ta nie była tracona, tylko optymalnie wykorzystana. Dlatego mówimy o efektywności energetycznej budynku.</a:t>
            </a:r>
          </a:p>
        </p:txBody>
      </p:sp>
      <p:pic>
        <p:nvPicPr>
          <p:cNvPr id="2" name="Obraz 1">
            <a:extLst>
              <a:ext uri="{FF2B5EF4-FFF2-40B4-BE49-F238E27FC236}">
                <a16:creationId xmlns:a16="http://schemas.microsoft.com/office/drawing/2014/main" xmlns="" id="{4A575E1E-BEB0-489B-BC6B-91DBB6707272}"/>
              </a:ext>
            </a:extLst>
          </p:cNvPr>
          <p:cNvPicPr>
            <a:picLocks noChangeAspect="1"/>
          </p:cNvPicPr>
          <p:nvPr/>
        </p:nvPicPr>
        <p:blipFill>
          <a:blip r:embed="rId2"/>
          <a:stretch>
            <a:fillRect/>
          </a:stretch>
        </p:blipFill>
        <p:spPr>
          <a:xfrm>
            <a:off x="4283968" y="3500486"/>
            <a:ext cx="4584589" cy="2298391"/>
          </a:xfrm>
          <a:prstGeom prst="rect">
            <a:avLst/>
          </a:prstGeom>
        </p:spPr>
      </p:pic>
      <p:sp>
        <p:nvSpPr>
          <p:cNvPr id="3" name="Prostokąt 2">
            <a:extLst>
              <a:ext uri="{FF2B5EF4-FFF2-40B4-BE49-F238E27FC236}">
                <a16:creationId xmlns:a16="http://schemas.microsoft.com/office/drawing/2014/main" xmlns="" id="{C3CC627E-53E7-4A91-893C-FCD229DE989A}"/>
              </a:ext>
            </a:extLst>
          </p:cNvPr>
          <p:cNvSpPr/>
          <p:nvPr/>
        </p:nvSpPr>
        <p:spPr>
          <a:xfrm>
            <a:off x="323528" y="3631986"/>
            <a:ext cx="4680520" cy="1631216"/>
          </a:xfrm>
          <a:prstGeom prst="rect">
            <a:avLst/>
          </a:prstGeom>
        </p:spPr>
        <p:txBody>
          <a:bodyPr wrap="square">
            <a:spAutoFit/>
          </a:bodyPr>
          <a:lstStyle/>
          <a:p>
            <a:pPr algn="just"/>
            <a:r>
              <a:rPr lang="pl-PL" sz="2000" dirty="0">
                <a:latin typeface="Calibri" panose="020F0502020204030204" pitchFamily="34" charset="0"/>
                <a:ea typeface="Calibri" panose="020F0502020204030204" pitchFamily="34" charset="0"/>
                <a:cs typeface="Calibri" panose="020F0502020204030204" pitchFamily="34" charset="0"/>
              </a:rPr>
              <a:t>Efektywność energetyczna to oszczędzanie energii, jednak nie polegające na odmawianiu sobie podstawowych wygód, a na racjonalnym i optymalnym zużyciu energii elektrycznej i cieplnej.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95536" y="1412776"/>
            <a:ext cx="8280920" cy="3477875"/>
          </a:xfrm>
          <a:prstGeom prst="rect">
            <a:avLst/>
          </a:prstGeom>
          <a:noFill/>
        </p:spPr>
        <p:txBody>
          <a:bodyPr wrap="square" rtlCol="0">
            <a:spAutoFit/>
          </a:bodyPr>
          <a:lstStyle/>
          <a:p>
            <a:pPr algn="just"/>
            <a:r>
              <a:rPr lang="pl-PL" sz="2000" b="1" dirty="0">
                <a:latin typeface="Calibri" panose="020F0502020204030204" pitchFamily="34" charset="0"/>
                <a:ea typeface="Calibri" panose="020F0502020204030204" pitchFamily="34" charset="0"/>
                <a:cs typeface="Calibri" panose="020F0502020204030204" pitchFamily="34" charset="0"/>
              </a:rPr>
              <a:t>Efektywność energetyczna budynku </a:t>
            </a:r>
            <a:r>
              <a:rPr lang="pl-PL" sz="2000" dirty="0">
                <a:latin typeface="Calibri" panose="020F0502020204030204" pitchFamily="34" charset="0"/>
                <a:ea typeface="Calibri" panose="020F0502020204030204" pitchFamily="34" charset="0"/>
                <a:cs typeface="Calibri" panose="020F0502020204030204" pitchFamily="34" charset="0"/>
              </a:rPr>
              <a:t>jest to stopień przygotowania danego budynku do zapewnienia komfortu jego użytkowania, zgodnie z jego  przeznaczeniem, przy jednoczesnym możliwie najniższym zużyciu energii przez ten budynek. </a:t>
            </a:r>
            <a:r>
              <a:rPr lang="pl-PL" sz="2000" b="1" dirty="0">
                <a:latin typeface="Calibri" panose="020F0502020204030204" pitchFamily="34" charset="0"/>
                <a:ea typeface="Calibri" panose="020F0502020204030204" pitchFamily="34" charset="0"/>
                <a:cs typeface="Calibri" panose="020F0502020204030204" pitchFamily="34" charset="0"/>
              </a:rPr>
              <a:t>Ocena efektywności energetycznej</a:t>
            </a:r>
            <a:r>
              <a:rPr lang="pl-PL" sz="2000" dirty="0">
                <a:latin typeface="Calibri" panose="020F0502020204030204" pitchFamily="34" charset="0"/>
                <a:ea typeface="Calibri" panose="020F0502020204030204" pitchFamily="34" charset="0"/>
                <a:cs typeface="Calibri" panose="020F0502020204030204" pitchFamily="34" charset="0"/>
              </a:rPr>
              <a:t> jest to ocena właściwości budynku, mających wpływ na zużycie przez ten budynek energii niezbędnej do jego użytkowania. Obejmuje ona m.in. ocenę izolacyjności cieplnej przegród budynku oraz sprawności zastosowanych w nim instalacji i urządzeń. Oceny energetycznej budynku dokonuje się w postaci </a:t>
            </a:r>
            <a:r>
              <a:rPr lang="pl-PL" sz="2000" b="1" dirty="0">
                <a:latin typeface="Calibri" panose="020F0502020204030204" pitchFamily="34" charset="0"/>
                <a:ea typeface="Calibri" panose="020F0502020204030204" pitchFamily="34" charset="0"/>
                <a:cs typeface="Calibri" panose="020F0502020204030204" pitchFamily="34" charset="0"/>
              </a:rPr>
              <a:t>świadectwa charakterystyki energetycznej</a:t>
            </a:r>
            <a:r>
              <a:rPr lang="pl-PL" sz="2000" dirty="0">
                <a:latin typeface="Calibri" panose="020F0502020204030204" pitchFamily="34" charset="0"/>
                <a:ea typeface="Calibri" panose="020F0502020204030204" pitchFamily="34" charset="0"/>
                <a:cs typeface="Calibri" panose="020F0502020204030204" pitchFamily="34" charset="0"/>
              </a:rPr>
              <a:t>. Charakterystyka energetyczna jest to zbiór danych i wskaźników energetycznych budynku lub części budynku, określających całkowite zapotrzebowanie na energię niezbędną do ich użytkowania.</a:t>
            </a:r>
            <a:endParaRPr lang="pl-PL" sz="24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78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251520" y="1536174"/>
            <a:ext cx="8424936" cy="3785652"/>
          </a:xfrm>
          <a:prstGeom prst="rect">
            <a:avLst/>
          </a:prstGeom>
          <a:noFill/>
        </p:spPr>
        <p:txBody>
          <a:bodyPr wrap="square" rtlCol="0">
            <a:spAutoFit/>
          </a:bodyPr>
          <a:lstStyle/>
          <a:p>
            <a:pPr algn="just"/>
            <a:r>
              <a:rPr lang="pl-PL" sz="2000" dirty="0">
                <a:latin typeface="Calibri" panose="020F0502020204030204" pitchFamily="34" charset="0"/>
                <a:ea typeface="Calibri" panose="020F0502020204030204" pitchFamily="34" charset="0"/>
                <a:cs typeface="Calibri" panose="020F0502020204030204" pitchFamily="34" charset="0"/>
              </a:rPr>
              <a:t>Efektywność energetyczna podlega rozporządzeniom prawnym. Polska ratyfikowała Traktat Karty Energetycznej oraz Protokół Karty Energetycznej o Efektywności Energetycznej i Odnośnych Aspektach Ochrony Środowiska w 2000 roku. Polskim aktem prawnym w zakresie efektywności energetycznej budynków jest Ustawa o efektywności energetycznej z dnia 20 maja 2016 r. Tworzy ona ramy prawne systemu działań na rzecz poprawy efektywności energetycznej gospodarki, obejmujących system wsparcia, prowadzącej do uzyskania wymiernych oszczędności energii.</a:t>
            </a:r>
          </a:p>
          <a:p>
            <a:pPr algn="just"/>
            <a:r>
              <a:rPr lang="pl-PL" sz="2000" dirty="0">
                <a:latin typeface="Calibri" panose="020F0502020204030204" pitchFamily="34" charset="0"/>
                <a:ea typeface="Calibri" panose="020F0502020204030204" pitchFamily="34" charset="0"/>
                <a:cs typeface="Calibri" panose="020F0502020204030204" pitchFamily="34" charset="0"/>
              </a:rPr>
              <a:t>Ustawa określa krajowy cel w zakresie oszczędnego gospodarowania energią, w tym zadania jednostek sektora publicznego w zakresie efektywności energetycznej, zasady uzyskania i umorzenia świadectwa efektywności energetycznej oraz zasady sporządzania audyty energetycznego.</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53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539552" y="1412776"/>
            <a:ext cx="8352928" cy="3170099"/>
          </a:xfrm>
          <a:prstGeom prst="rect">
            <a:avLst/>
          </a:prstGeom>
          <a:noFill/>
        </p:spPr>
        <p:txBody>
          <a:bodyPr wrap="square" rtlCol="0">
            <a:spAutoFit/>
          </a:bodyPr>
          <a:lstStyle/>
          <a:p>
            <a:r>
              <a:rPr lang="pl-PL" sz="2000" dirty="0">
                <a:latin typeface="Calibri" panose="020F0502020204030204" pitchFamily="34" charset="0"/>
                <a:ea typeface="Calibri" panose="020F0502020204030204" pitchFamily="34" charset="0"/>
                <a:cs typeface="Calibri" panose="020F0502020204030204" pitchFamily="34" charset="0"/>
              </a:rPr>
              <a:t>Środkami poprawy efektywności energetycznej budynku, zgodnie z ustawą,  są:</a:t>
            </a:r>
          </a:p>
          <a:p>
            <a:endParaRPr lang="pl-PL"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pl-PL" sz="2000" b="1" dirty="0">
                <a:latin typeface="Calibri" panose="020F0502020204030204" pitchFamily="34" charset="0"/>
                <a:ea typeface="Calibri" panose="020F0502020204030204" pitchFamily="34" charset="0"/>
                <a:cs typeface="Calibri" panose="020F0502020204030204" pitchFamily="34" charset="0"/>
              </a:rPr>
              <a:t>realizacja i finansowanie</a:t>
            </a:r>
            <a:r>
              <a:rPr lang="pl-PL" sz="2000" dirty="0">
                <a:latin typeface="Calibri" panose="020F0502020204030204" pitchFamily="34" charset="0"/>
                <a:ea typeface="Calibri" panose="020F0502020204030204" pitchFamily="34" charset="0"/>
                <a:cs typeface="Calibri" panose="020F0502020204030204" pitchFamily="34" charset="0"/>
              </a:rPr>
              <a:t> przedsięwzięcia służącego poprawie efektywności energetycznej budynku, </a:t>
            </a:r>
          </a:p>
          <a:p>
            <a:pPr marL="342900" indent="-342900">
              <a:buFont typeface="Wingdings" panose="05000000000000000000" pitchFamily="2" charset="2"/>
              <a:buChar char="v"/>
            </a:pPr>
            <a:r>
              <a:rPr lang="pl-PL" sz="2000" b="1" dirty="0">
                <a:latin typeface="Calibri" panose="020F0502020204030204" pitchFamily="34" charset="0"/>
                <a:ea typeface="Calibri" panose="020F0502020204030204" pitchFamily="34" charset="0"/>
                <a:cs typeface="Calibri" panose="020F0502020204030204" pitchFamily="34" charset="0"/>
              </a:rPr>
              <a:t>nabycie</a:t>
            </a:r>
            <a:r>
              <a:rPr lang="pl-PL" sz="2000" dirty="0">
                <a:latin typeface="Calibri" panose="020F0502020204030204" pitchFamily="34" charset="0"/>
                <a:ea typeface="Calibri" panose="020F0502020204030204" pitchFamily="34" charset="0"/>
                <a:cs typeface="Calibri" panose="020F0502020204030204" pitchFamily="34" charset="0"/>
              </a:rPr>
              <a:t> urządzenia lub instalacji, charakteryzujących się niskim zużyciem energii oraz niskimi kosztami eksploatacji,</a:t>
            </a:r>
          </a:p>
          <a:p>
            <a:pPr marL="342900" indent="-342900">
              <a:buFont typeface="Wingdings" panose="05000000000000000000" pitchFamily="2" charset="2"/>
              <a:buChar char="v"/>
            </a:pPr>
            <a:r>
              <a:rPr lang="pl-PL" sz="2000" b="1" dirty="0">
                <a:latin typeface="Calibri" panose="020F0502020204030204" pitchFamily="34" charset="0"/>
                <a:ea typeface="Calibri" panose="020F0502020204030204" pitchFamily="34" charset="0"/>
                <a:cs typeface="Calibri" panose="020F0502020204030204" pitchFamily="34" charset="0"/>
              </a:rPr>
              <a:t>wymiana</a:t>
            </a:r>
            <a:r>
              <a:rPr lang="pl-PL" sz="2000" dirty="0">
                <a:latin typeface="Calibri" panose="020F0502020204030204" pitchFamily="34" charset="0"/>
                <a:ea typeface="Calibri" panose="020F0502020204030204" pitchFamily="34" charset="0"/>
                <a:cs typeface="Calibri" panose="020F0502020204030204" pitchFamily="34" charset="0"/>
              </a:rPr>
              <a:t> eksploatowanego urządzenia, instalacji na urządzenie, instalację lub ich modernizacja,</a:t>
            </a:r>
          </a:p>
          <a:p>
            <a:pPr marL="342900" indent="-342900">
              <a:buFont typeface="Wingdings" panose="05000000000000000000" pitchFamily="2" charset="2"/>
              <a:buChar char="v"/>
            </a:pPr>
            <a:r>
              <a:rPr lang="pl-PL" sz="2000" b="1" dirty="0">
                <a:latin typeface="Calibri" panose="020F0502020204030204" pitchFamily="34" charset="0"/>
                <a:ea typeface="Calibri" panose="020F0502020204030204" pitchFamily="34" charset="0"/>
                <a:cs typeface="Calibri" panose="020F0502020204030204" pitchFamily="34" charset="0"/>
              </a:rPr>
              <a:t>realizacja</a:t>
            </a:r>
            <a:r>
              <a:rPr lang="pl-PL" sz="2000" dirty="0">
                <a:latin typeface="Calibri" panose="020F0502020204030204" pitchFamily="34" charset="0"/>
                <a:ea typeface="Calibri" panose="020F0502020204030204" pitchFamily="34" charset="0"/>
                <a:cs typeface="Calibri" panose="020F0502020204030204" pitchFamily="34" charset="0"/>
              </a:rPr>
              <a:t> przedsięwzięcia termomodernizacyjnego,</a:t>
            </a:r>
          </a:p>
          <a:p>
            <a:pPr marL="342900" indent="-342900">
              <a:buFont typeface="Wingdings" panose="05000000000000000000" pitchFamily="2" charset="2"/>
              <a:buChar char="v"/>
            </a:pPr>
            <a:r>
              <a:rPr lang="pl-PL" sz="2000" b="1" dirty="0">
                <a:latin typeface="Calibri" panose="020F0502020204030204" pitchFamily="34" charset="0"/>
                <a:ea typeface="Calibri" panose="020F0502020204030204" pitchFamily="34" charset="0"/>
                <a:cs typeface="Calibri" panose="020F0502020204030204" pitchFamily="34" charset="0"/>
              </a:rPr>
              <a:t>wdrażanie</a:t>
            </a:r>
            <a:r>
              <a:rPr lang="pl-PL" sz="2000" dirty="0">
                <a:latin typeface="Calibri" panose="020F0502020204030204" pitchFamily="34" charset="0"/>
                <a:ea typeface="Calibri" panose="020F0502020204030204" pitchFamily="34" charset="0"/>
                <a:cs typeface="Calibri" panose="020F0502020204030204" pitchFamily="34" charset="0"/>
              </a:rPr>
              <a:t> systemu zarządzania środowiskowego.</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5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59532" y="1340768"/>
            <a:ext cx="8424936" cy="4708981"/>
          </a:xfrm>
          <a:prstGeom prst="rect">
            <a:avLst/>
          </a:prstGeom>
          <a:noFill/>
        </p:spPr>
        <p:txBody>
          <a:bodyPr wrap="square" rtlCol="0">
            <a:spAutoFit/>
          </a:bodyPr>
          <a:lstStyle/>
          <a:p>
            <a:r>
              <a:rPr lang="pl-PL" sz="2000" dirty="0">
                <a:latin typeface="Calibri" panose="020F0502020204030204" pitchFamily="34" charset="0"/>
                <a:ea typeface="Calibri" panose="020F0502020204030204" pitchFamily="34" charset="0"/>
                <a:cs typeface="Calibri" panose="020F0502020204030204" pitchFamily="34" charset="0"/>
              </a:rPr>
              <a:t>Charakterystyka energetyczna budynku zależy od szeregu czynników. Jest ściśle związana z konstrukcją budynku i zastosowanymi rozwiązaniami technicznymi, położeniem i otoczeniem budynku oraz jego przeznaczeniem i sposobem użytkowania. Działania zmierzające do ograniczenia zużycia energii powinny być ukierunkowane na aspekty związane z:</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geometrią budynku, sytuowaniem budynku na działce, układem pomieszczeń i rozwiązaniami funkcjonalnymi,</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sposobem użytkowania,</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sposobem zasilania budynku w energię,</a:t>
            </a:r>
          </a:p>
          <a:p>
            <a:pPr marL="342900" indent="-342900">
              <a:buFont typeface="Wingdings" panose="05000000000000000000" pitchFamily="2" charset="2"/>
              <a:buChar char="v"/>
            </a:pPr>
            <a:r>
              <a:rPr lang="pl-PL" sz="2000" dirty="0">
                <a:latin typeface="Calibri" panose="020F0502020204030204" pitchFamily="34" charset="0"/>
                <a:ea typeface="Calibri" panose="020F0502020204030204" pitchFamily="34" charset="0"/>
                <a:cs typeface="Calibri" panose="020F0502020204030204" pitchFamily="34" charset="0"/>
              </a:rPr>
              <a:t>zastosowanymi systemami ogrzewania, chłodzenia, przygotowania ciepłej wody użytkowej, wbudowanej instalacji oświetlenia, izolacyjnością cieplną przegród. </a:t>
            </a:r>
            <a:br>
              <a:rPr lang="pl-PL" sz="2000" dirty="0">
                <a:latin typeface="Calibri" panose="020F0502020204030204" pitchFamily="34" charset="0"/>
                <a:ea typeface="Calibri" panose="020F0502020204030204" pitchFamily="34" charset="0"/>
                <a:cs typeface="Calibri" panose="020F0502020204030204" pitchFamily="34" charset="0"/>
              </a:rPr>
            </a:br>
            <a:endParaRPr lang="pl-PL" sz="2000" b="1" dirty="0">
              <a:latin typeface="Calibri" panose="020F0502020204030204" pitchFamily="34" charset="0"/>
              <a:ea typeface="Calibri" panose="020F0502020204030204" pitchFamily="34" charset="0"/>
              <a:cs typeface="Calibri" panose="020F0502020204030204" pitchFamily="34" charset="0"/>
            </a:endParaRPr>
          </a:p>
          <a:p>
            <a:endParaRPr lang="pl-PL" sz="2000" dirty="0">
              <a:latin typeface="Calibri" panose="020F0502020204030204" pitchFamily="34" charset="0"/>
              <a:ea typeface="Calibri" panose="020F0502020204030204" pitchFamily="34" charset="0"/>
              <a:cs typeface="Calibri" panose="020F0502020204030204" pitchFamily="34" charset="0"/>
            </a:endParaRPr>
          </a:p>
          <a:p>
            <a:endParaRPr lang="pl-PL"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3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59532" y="1052736"/>
            <a:ext cx="8424936" cy="5940088"/>
          </a:xfrm>
          <a:prstGeom prst="rect">
            <a:avLst/>
          </a:prstGeom>
          <a:noFill/>
        </p:spPr>
        <p:txBody>
          <a:bodyPr wrap="square" rtlCol="0">
            <a:spAutoFit/>
          </a:bodyPr>
          <a:lstStyle/>
          <a:p>
            <a:r>
              <a:rPr lang="pl-PL" sz="2000" dirty="0">
                <a:latin typeface="Calibri" panose="020F0502020204030204" pitchFamily="34" charset="0"/>
                <a:ea typeface="Calibri" panose="020F0502020204030204" pitchFamily="34" charset="0"/>
                <a:cs typeface="Calibri" panose="020F0502020204030204" pitchFamily="34" charset="0"/>
              </a:rPr>
              <a:t>W </a:t>
            </a:r>
            <a:r>
              <a:rPr lang="pl-PL" sz="2000" b="1" dirty="0">
                <a:latin typeface="Calibri" panose="020F0502020204030204" pitchFamily="34" charset="0"/>
                <a:ea typeface="Calibri" panose="020F0502020204030204" pitchFamily="34" charset="0"/>
                <a:cs typeface="Calibri" panose="020F0502020204030204" pitchFamily="34" charset="0"/>
              </a:rPr>
              <a:t>budynkach nowych</a:t>
            </a:r>
            <a:r>
              <a:rPr lang="pl-PL" sz="2000" dirty="0">
                <a:latin typeface="Calibri" panose="020F0502020204030204" pitchFamily="34" charset="0"/>
                <a:ea typeface="Calibri" panose="020F0502020204030204" pitchFamily="34" charset="0"/>
                <a:cs typeface="Calibri" panose="020F0502020204030204" pitchFamily="34" charset="0"/>
              </a:rPr>
              <a:t>, na etapie projektu i budowy, należy zadbać o jego właściwą efektywność energetyczną. Łatwiej wówczas zaplanować poprawne rozwiązania dla potrzeb ogrzewania i wentylacji, przygotowania ciepłej wody użytkowej i oświetlenia. Działania są kompleksowe, efektywne energetycznie oraz uzasadnione ekonomicznie.</a:t>
            </a:r>
            <a:endParaRPr lang="pl-PL" sz="2000" b="1" dirty="0">
              <a:latin typeface="Calibri" panose="020F0502020204030204" pitchFamily="34" charset="0"/>
              <a:ea typeface="Calibri" panose="020F0502020204030204" pitchFamily="34" charset="0"/>
              <a:cs typeface="Calibri" panose="020F0502020204030204" pitchFamily="34" charset="0"/>
            </a:endParaRPr>
          </a:p>
          <a:p>
            <a:pPr algn="just"/>
            <a:r>
              <a:rPr lang="pl-PL" sz="2000" dirty="0">
                <a:latin typeface="Calibri" panose="020F0502020204030204" pitchFamily="34" charset="0"/>
                <a:ea typeface="Calibri" panose="020F0502020204030204" pitchFamily="34" charset="0"/>
                <a:cs typeface="Calibri" panose="020F0502020204030204" pitchFamily="34" charset="0"/>
              </a:rPr>
              <a:t>Co roku modernizacji poddawanych jest średnio od 1,5% do 3% istniejących </a:t>
            </a:r>
            <a:r>
              <a:rPr lang="pl-PL" sz="2000" b="1" dirty="0">
                <a:latin typeface="Calibri" panose="020F0502020204030204" pitchFamily="34" charset="0"/>
                <a:ea typeface="Calibri" panose="020F0502020204030204" pitchFamily="34" charset="0"/>
                <a:cs typeface="Calibri" panose="020F0502020204030204" pitchFamily="34" charset="0"/>
              </a:rPr>
              <a:t>budynki użytkowanych</a:t>
            </a:r>
            <a:r>
              <a:rPr lang="pl-PL" sz="2000" dirty="0">
                <a:latin typeface="Calibri" panose="020F0502020204030204" pitchFamily="34" charset="0"/>
                <a:ea typeface="Calibri" panose="020F0502020204030204" pitchFamily="34" charset="0"/>
                <a:cs typeface="Calibri" panose="020F0502020204030204" pitchFamily="34" charset="0"/>
              </a:rPr>
              <a:t>. Uwzględnienie poprawy charakterystyki energetycznej tych budynków, w ciągu kilku lat da znaczne oszczędności energii. Przed przystąpieniem do prac termomodernizacyjnych zaleca się wykonanie </a:t>
            </a:r>
            <a:r>
              <a:rPr lang="pl-PL" sz="2000" b="1" dirty="0">
                <a:latin typeface="Calibri" panose="020F0502020204030204" pitchFamily="34" charset="0"/>
                <a:ea typeface="Calibri" panose="020F0502020204030204" pitchFamily="34" charset="0"/>
                <a:cs typeface="Calibri" panose="020F0502020204030204" pitchFamily="34" charset="0"/>
              </a:rPr>
              <a:t>audytu energetycznego</a:t>
            </a:r>
            <a:r>
              <a:rPr lang="pl-PL" sz="2000" dirty="0">
                <a:latin typeface="Calibri" panose="020F0502020204030204" pitchFamily="34" charset="0"/>
                <a:ea typeface="Calibri" panose="020F0502020204030204" pitchFamily="34" charset="0"/>
                <a:cs typeface="Calibri" panose="020F0502020204030204" pitchFamily="34" charset="0"/>
              </a:rPr>
              <a:t>, który pozwoli na wybranie najkorzystniejszych rozwiązań pod względem kosztów inwestycji, jak i czasu ich zwrotu. Zakres prowadzonych prac może być bardzo szeroki. Inwestycje mogą ograniczać się jedynie do wybranego elementu budynku lub instalacji (np. docieplenie ścian lub wymiana nieefektywnego kotła) lub wiązać się z całkowitą renowacją budynku. </a:t>
            </a:r>
          </a:p>
          <a:p>
            <a:endParaRPr lang="pl-PL" sz="2000" dirty="0">
              <a:latin typeface="Calibri" panose="020F0502020204030204" pitchFamily="34" charset="0"/>
              <a:ea typeface="Calibri" panose="020F0502020204030204" pitchFamily="34" charset="0"/>
              <a:cs typeface="Calibri" panose="020F0502020204030204" pitchFamily="34" charset="0"/>
            </a:endParaRPr>
          </a:p>
          <a:p>
            <a:r>
              <a:rPr lang="pl-PL" sz="2000" dirty="0"/>
              <a:t/>
            </a:r>
            <a:br>
              <a:rPr lang="pl-PL" sz="2000" dirty="0"/>
            </a:br>
            <a:endParaRPr lang="pl-PL" sz="2000" b="1" dirty="0">
              <a:latin typeface="Calibri" panose="020F0502020204030204" pitchFamily="34" charset="0"/>
              <a:ea typeface="Calibri" panose="020F0502020204030204" pitchFamily="34" charset="0"/>
              <a:cs typeface="Calibri" panose="020F0502020204030204" pitchFamily="34" charset="0"/>
            </a:endParaRPr>
          </a:p>
          <a:p>
            <a:endParaRPr lang="pl-PL" sz="2000" dirty="0">
              <a:latin typeface="Calibri" panose="020F0502020204030204" pitchFamily="34" charset="0"/>
              <a:ea typeface="Calibri" panose="020F0502020204030204" pitchFamily="34" charset="0"/>
              <a:cs typeface="Calibri" panose="020F0502020204030204" pitchFamily="34" charset="0"/>
            </a:endParaRPr>
          </a:p>
          <a:p>
            <a:endParaRPr lang="pl-PL"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04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ole tekstowe 4"/>
          <p:cNvSpPr txBox="1"/>
          <p:nvPr/>
        </p:nvSpPr>
        <p:spPr>
          <a:xfrm>
            <a:off x="323528" y="1124744"/>
            <a:ext cx="8424936" cy="5016758"/>
          </a:xfrm>
          <a:prstGeom prst="rect">
            <a:avLst/>
          </a:prstGeom>
          <a:noFill/>
        </p:spPr>
        <p:txBody>
          <a:bodyPr wrap="square" rtlCol="0">
            <a:spAutoFit/>
          </a:bodyPr>
          <a:lstStyle/>
          <a:p>
            <a:pPr algn="just"/>
            <a:r>
              <a:rPr lang="pl-PL" sz="2000" dirty="0">
                <a:latin typeface="Calibri" panose="020F0502020204030204" pitchFamily="34" charset="0"/>
                <a:ea typeface="Calibri" panose="020F0502020204030204" pitchFamily="34" charset="0"/>
                <a:cs typeface="Calibri" panose="020F0502020204030204" pitchFamily="34" charset="0"/>
              </a:rPr>
              <a:t>W przypadku </a:t>
            </a:r>
            <a:r>
              <a:rPr lang="pl-PL" sz="2000" b="1" dirty="0">
                <a:latin typeface="Calibri" panose="020F0502020204030204" pitchFamily="34" charset="0"/>
                <a:ea typeface="Calibri" panose="020F0502020204030204" pitchFamily="34" charset="0"/>
                <a:cs typeface="Calibri" panose="020F0502020204030204" pitchFamily="34" charset="0"/>
              </a:rPr>
              <a:t>budynków zabytkowych </a:t>
            </a:r>
            <a:r>
              <a:rPr lang="pl-PL" sz="2000" dirty="0">
                <a:latin typeface="Calibri" panose="020F0502020204030204" pitchFamily="34" charset="0"/>
                <a:ea typeface="Calibri" panose="020F0502020204030204" pitchFamily="34" charset="0"/>
                <a:cs typeface="Calibri" panose="020F0502020204030204" pitchFamily="34" charset="0"/>
              </a:rPr>
              <a:t>należy pamiętać, aby działania zmierzające do poprawy efektywności energetycznej tych budynków uwzględniały ich walory historyczne i architektoniczne. W przypadku budynków zabytkowych możliwości poprawy charakterystyki energetycznej mogą być ograniczone i utrudnione. Termomodernizacja budynków zabytkowych jest specyficzna ze względu na ograniczenia konserwatorskie. </a:t>
            </a:r>
          </a:p>
          <a:p>
            <a:pPr algn="just"/>
            <a:r>
              <a:rPr lang="pl-PL" sz="2000" dirty="0">
                <a:latin typeface="Calibri" panose="020F0502020204030204" pitchFamily="34" charset="0"/>
                <a:ea typeface="Calibri" panose="020F0502020204030204" pitchFamily="34" charset="0"/>
                <a:cs typeface="Calibri" panose="020F0502020204030204" pitchFamily="34" charset="0"/>
              </a:rPr>
              <a:t>W przypadku </a:t>
            </a:r>
            <a:r>
              <a:rPr lang="pl-PL" sz="2000" b="1" dirty="0">
                <a:latin typeface="Calibri" panose="020F0502020204030204" pitchFamily="34" charset="0"/>
                <a:ea typeface="Calibri" panose="020F0502020204030204" pitchFamily="34" charset="0"/>
                <a:cs typeface="Calibri" panose="020F0502020204030204" pitchFamily="34" charset="0"/>
              </a:rPr>
              <a:t>budynków publicznych</a:t>
            </a:r>
            <a:r>
              <a:rPr lang="pl-PL" sz="2000" dirty="0">
                <a:latin typeface="Calibri" panose="020F0502020204030204" pitchFamily="34" charset="0"/>
                <a:ea typeface="Calibri" panose="020F0502020204030204" pitchFamily="34" charset="0"/>
                <a:cs typeface="Calibri" panose="020F0502020204030204" pitchFamily="34" charset="0"/>
              </a:rPr>
              <a:t> informacja o jego charakterystyce energetycznej powinna być upubliczniona. Musi ona być zgodna z posiadanym świadectwem charakterystyki energetycznej. Obowiązek ten dotyczy budynków  zajmowanych przez władze publiczne, w których są świadczone usługi dla obywateli. Obowiązek wywieszenia w widocznym miejscu świadectwa (o ile zostało ono wykonane) dotyczy także budynków o określonej wielkości i często odwiedzanych przez ludność, takich jak np.: sklepy, centra handlowe, supermarkety, teatry i banki.</a:t>
            </a:r>
          </a:p>
          <a:p>
            <a:pPr algn="just"/>
            <a:endParaRPr lang="pl-PL" sz="2000" dirty="0">
              <a:latin typeface="Calibri" panose="020F0502020204030204" pitchFamily="34" charset="0"/>
              <a:ea typeface="Calibri" panose="020F0502020204030204" pitchFamily="34" charset="0"/>
              <a:cs typeface="Calibri" panose="020F0502020204030204" pitchFamily="34" charset="0"/>
            </a:endParaRPr>
          </a:p>
          <a:p>
            <a:endParaRPr lang="pl-PL" sz="2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733256"/>
            <a:ext cx="4752528"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1396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358</TotalTime>
  <Words>1380</Words>
  <Application>Microsoft Office PowerPoint</Application>
  <PresentationFormat>Pokaz na ekranie (4:3)</PresentationFormat>
  <Paragraphs>95</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Miejski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JW</dc:creator>
  <cp:lastModifiedBy>RCP</cp:lastModifiedBy>
  <cp:revision>46</cp:revision>
  <dcterms:created xsi:type="dcterms:W3CDTF">2023-08-17T10:55:23Z</dcterms:created>
  <dcterms:modified xsi:type="dcterms:W3CDTF">2023-09-05T11:24:57Z</dcterms:modified>
</cp:coreProperties>
</file>