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68" r:id="rId4"/>
    <p:sldId id="259" r:id="rId5"/>
    <p:sldId id="270" r:id="rId6"/>
    <p:sldId id="272" r:id="rId7"/>
    <p:sldId id="273" r:id="rId8"/>
    <p:sldId id="269" r:id="rId9"/>
    <p:sldId id="260" r:id="rId10"/>
    <p:sldId id="261" r:id="rId11"/>
    <p:sldId id="271" r:id="rId12"/>
    <p:sldId id="263" r:id="rId13"/>
    <p:sldId id="264" r:id="rId14"/>
    <p:sldId id="278" r:id="rId15"/>
    <p:sldId id="267" r:id="rId16"/>
    <p:sldId id="274" r:id="rId17"/>
    <p:sldId id="275" r:id="rId18"/>
    <p:sldId id="279" r:id="rId19"/>
    <p:sldId id="282" r:id="rId20"/>
    <p:sldId id="283" r:id="rId21"/>
    <p:sldId id="284" r:id="rId22"/>
    <p:sldId id="285" r:id="rId23"/>
    <p:sldId id="281" r:id="rId24"/>
    <p:sldId id="262" r:id="rId25"/>
    <p:sldId id="276" r:id="rId26"/>
    <p:sldId id="277" r:id="rId27"/>
    <p:sldId id="265" r:id="rId28"/>
    <p:sldId id="280"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D97646-5F4D-4F92-8416-14F89F87515F}" type="datetimeFigureOut">
              <a:rPr lang="pl-PL" smtClean="0"/>
              <a:t>2023-09-05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22BBB7-56A3-4BBB-B26F-2FBF5BE88BC9}" type="slidenum">
              <a:rPr lang="pl-PL" smtClean="0"/>
              <a:t>‹#›</a:t>
            </a:fld>
            <a:endParaRPr lang="pl-PL"/>
          </a:p>
        </p:txBody>
      </p:sp>
    </p:spTree>
    <p:extLst>
      <p:ext uri="{BB962C8B-B14F-4D97-AF65-F5344CB8AC3E}">
        <p14:creationId xmlns:p14="http://schemas.microsoft.com/office/powerpoint/2010/main" val="3052023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188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85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85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06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700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06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73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863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10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22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88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144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051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662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015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1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6473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7931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40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42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4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14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224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97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05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00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1F1D5D0-BAEC-4AD4-82A8-917A985F6EBC}" type="datetimeFigureOut">
              <a:rPr lang="pl-PL" smtClean="0"/>
              <a:t>2023-09-05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241792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F1D5D0-BAEC-4AD4-82A8-917A985F6EBC}" type="datetimeFigureOut">
              <a:rPr lang="pl-PL" smtClean="0"/>
              <a:t>2023-09-05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222252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F1D5D0-BAEC-4AD4-82A8-917A985F6EBC}" type="datetimeFigureOut">
              <a:rPr lang="pl-PL" smtClean="0"/>
              <a:t>2023-09-05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403017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F1D5D0-BAEC-4AD4-82A8-917A985F6EBC}" type="datetimeFigureOut">
              <a:rPr lang="pl-PL" smtClean="0"/>
              <a:t>2023-09-05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58399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1F1D5D0-BAEC-4AD4-82A8-917A985F6EBC}" type="datetimeFigureOut">
              <a:rPr lang="pl-PL" smtClean="0"/>
              <a:t>2023-09-05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361705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1F1D5D0-BAEC-4AD4-82A8-917A985F6EBC}" type="datetimeFigureOut">
              <a:rPr lang="pl-PL" smtClean="0"/>
              <a:t>2023-09-05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3101732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1F1D5D0-BAEC-4AD4-82A8-917A985F6EBC}" type="datetimeFigureOut">
              <a:rPr lang="pl-PL" smtClean="0"/>
              <a:t>2023-09-05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29894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1F1D5D0-BAEC-4AD4-82A8-917A985F6EBC}" type="datetimeFigureOut">
              <a:rPr lang="pl-PL" smtClean="0"/>
              <a:t>2023-09-05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93908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1F1D5D0-BAEC-4AD4-82A8-917A985F6EBC}" type="datetimeFigureOut">
              <a:rPr lang="pl-PL" smtClean="0"/>
              <a:t>2023-09-05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333855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1F1D5D0-BAEC-4AD4-82A8-917A985F6EBC}" type="datetimeFigureOut">
              <a:rPr lang="pl-PL" smtClean="0"/>
              <a:t>2023-09-05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240767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1F1D5D0-BAEC-4AD4-82A8-917A985F6EBC}" type="datetimeFigureOut">
              <a:rPr lang="pl-PL" smtClean="0"/>
              <a:t>2023-09-05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F7549C9-89A7-4A80-BD47-AE944177284B}" type="slidenum">
              <a:rPr lang="pl-PL" smtClean="0"/>
              <a:t>‹#›</a:t>
            </a:fld>
            <a:endParaRPr lang="pl-PL"/>
          </a:p>
        </p:txBody>
      </p:sp>
    </p:spTree>
    <p:extLst>
      <p:ext uri="{BB962C8B-B14F-4D97-AF65-F5344CB8AC3E}">
        <p14:creationId xmlns:p14="http://schemas.microsoft.com/office/powerpoint/2010/main" val="202125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1D5D0-BAEC-4AD4-82A8-917A985F6EBC}" type="datetimeFigureOut">
              <a:rPr lang="pl-PL" smtClean="0"/>
              <a:t>2023-09-05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549C9-89A7-4A80-BD47-AE944177284B}" type="slidenum">
              <a:rPr lang="pl-PL" smtClean="0"/>
              <a:t>‹#›</a:t>
            </a:fld>
            <a:endParaRPr lang="pl-PL"/>
          </a:p>
        </p:txBody>
      </p:sp>
    </p:spTree>
    <p:extLst>
      <p:ext uri="{BB962C8B-B14F-4D97-AF65-F5344CB8AC3E}">
        <p14:creationId xmlns:p14="http://schemas.microsoft.com/office/powerpoint/2010/main" val="381491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70339" y="2828835"/>
            <a:ext cx="5441985" cy="1200329"/>
          </a:xfrm>
          <a:prstGeom prst="rect">
            <a:avLst/>
          </a:prstGeom>
          <a:noFill/>
        </p:spPr>
        <p:txBody>
          <a:bodyPr wrap="square" rtlCol="0">
            <a:spAutoFit/>
          </a:bodyPr>
          <a:lstStyle/>
          <a:p>
            <a:pPr algn="ctr"/>
            <a:r>
              <a:rPr lang="pl-PL" sz="2400" b="1" dirty="0">
                <a:solidFill>
                  <a:schemeClr val="tx2">
                    <a:lumMod val="50000"/>
                  </a:schemeClr>
                </a:solidFill>
                <a:latin typeface="Georgia" panose="02040502050405020303" pitchFamily="18" charset="0"/>
              </a:rPr>
              <a:t>WYKORZYSTANIE ODNAWIALNYCH ŹRÓDEŁ ENERGII</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777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324218" y="1490547"/>
            <a:ext cx="8121491" cy="1015663"/>
          </a:xfrm>
          <a:prstGeom prst="rect">
            <a:avLst/>
          </a:prstGeom>
          <a:noFill/>
        </p:spPr>
        <p:txBody>
          <a:bodyPr wrap="square" rtlCol="0">
            <a:spAutoFit/>
          </a:bodyPr>
          <a:lstStyle/>
          <a:p>
            <a:pPr algn="just" fontAlgn="base"/>
            <a:r>
              <a:rPr lang="pl-PL" sz="2000" b="1" dirty="0"/>
              <a:t>Energia solarna – </a:t>
            </a:r>
            <a:r>
              <a:rPr lang="pl-PL" sz="2000" dirty="0"/>
              <a:t>wytwarzanie energii elektrycznej lub cieplnej z wykorzystaniem promieniowania słonecznego następuje dzięki </a:t>
            </a:r>
            <a:r>
              <a:rPr lang="pl-PL" sz="2000" b="1" dirty="0"/>
              <a:t>instalacjom fotowoltaicznym</a:t>
            </a:r>
            <a:r>
              <a:rPr lang="pl-PL" sz="2000" dirty="0"/>
              <a:t> lub </a:t>
            </a:r>
            <a:r>
              <a:rPr lang="pl-PL" sz="2000" b="1" dirty="0"/>
              <a:t>kolektorom grzewczym</a:t>
            </a:r>
            <a:r>
              <a:rPr lang="pl-PL" sz="2000" dirty="0"/>
              <a:t>. </a:t>
            </a:r>
            <a:endParaRPr lang="pl-PL" sz="2000" b="1" dirty="0"/>
          </a:p>
        </p:txBody>
      </p:sp>
      <p:pic>
        <p:nvPicPr>
          <p:cNvPr id="2" name="Obraz 1">
            <a:extLst>
              <a:ext uri="{FF2B5EF4-FFF2-40B4-BE49-F238E27FC236}">
                <a16:creationId xmlns:a16="http://schemas.microsoft.com/office/drawing/2014/main" xmlns="" id="{BAB8DD23-AE99-4B20-9109-808D322FE049}"/>
              </a:ext>
            </a:extLst>
          </p:cNvPr>
          <p:cNvPicPr>
            <a:picLocks noChangeAspect="1"/>
          </p:cNvPicPr>
          <p:nvPr/>
        </p:nvPicPr>
        <p:blipFill>
          <a:blip r:embed="rId7"/>
          <a:stretch>
            <a:fillRect/>
          </a:stretch>
        </p:blipFill>
        <p:spPr>
          <a:xfrm>
            <a:off x="4250975" y="2844802"/>
            <a:ext cx="4373063" cy="2456406"/>
          </a:xfrm>
          <a:prstGeom prst="rect">
            <a:avLst/>
          </a:prstGeom>
        </p:spPr>
      </p:pic>
      <p:sp>
        <p:nvSpPr>
          <p:cNvPr id="4" name="Prostokąt 3">
            <a:extLst>
              <a:ext uri="{FF2B5EF4-FFF2-40B4-BE49-F238E27FC236}">
                <a16:creationId xmlns:a16="http://schemas.microsoft.com/office/drawing/2014/main" xmlns="" id="{22D22918-DF23-421A-8EEB-279C7CD03625}"/>
              </a:ext>
            </a:extLst>
          </p:cNvPr>
          <p:cNvSpPr/>
          <p:nvPr/>
        </p:nvSpPr>
        <p:spPr>
          <a:xfrm>
            <a:off x="294874" y="3041551"/>
            <a:ext cx="3629054" cy="1938992"/>
          </a:xfrm>
          <a:prstGeom prst="rect">
            <a:avLst/>
          </a:prstGeom>
        </p:spPr>
        <p:txBody>
          <a:bodyPr wrap="square">
            <a:spAutoFit/>
          </a:bodyPr>
          <a:lstStyle/>
          <a:p>
            <a:pPr fontAlgn="base"/>
            <a:r>
              <a:rPr lang="pl-PL" sz="2000" dirty="0"/>
              <a:t>Panele fotowoltaiczne zamieniają promieniowanie słoneczne na energię elektryczną. </a:t>
            </a:r>
          </a:p>
          <a:p>
            <a:pPr algn="just" fontAlgn="base"/>
            <a:r>
              <a:rPr lang="pl-PL" sz="2000" dirty="0"/>
              <a:t>Kolektory grzewcze zamieniają energię cieplną słońca na ciepło</a:t>
            </a:r>
            <a:br>
              <a:rPr lang="pl-PL" sz="2000" dirty="0"/>
            </a:br>
            <a:r>
              <a:rPr lang="pl-PL" sz="2000" dirty="0"/>
              <a:t>w układach swojej instalacji. </a:t>
            </a:r>
            <a:endParaRPr lang="pl-PL" sz="2000" dirty="0">
              <a:solidFill>
                <a:schemeClr val="tx2">
                  <a:lumMod val="50000"/>
                </a:schemeClr>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004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796389"/>
            <a:ext cx="4495832" cy="2862322"/>
          </a:xfrm>
          <a:prstGeom prst="rect">
            <a:avLst/>
          </a:prstGeom>
          <a:noFill/>
        </p:spPr>
        <p:txBody>
          <a:bodyPr wrap="square" rtlCol="0">
            <a:spAutoFit/>
          </a:bodyPr>
          <a:lstStyle/>
          <a:p>
            <a:pPr algn="just" fontAlgn="base"/>
            <a:r>
              <a:rPr lang="pl-PL" sz="2000" b="1" dirty="0"/>
              <a:t>Energia wiatru – </a:t>
            </a:r>
            <a:r>
              <a:rPr lang="pl-PL" sz="2000" dirty="0"/>
              <a:t>produkcja energii z wiatru następuje w specjalnych </a:t>
            </a:r>
            <a:r>
              <a:rPr lang="pl-PL" sz="2000" b="1" dirty="0"/>
              <a:t>turbinach</a:t>
            </a:r>
            <a:r>
              <a:rPr lang="pl-PL" sz="2000" dirty="0"/>
              <a:t>. Turbiny te zamieniają energię mechaniczną wiatru na energię elektryczną. Mogą być one ulokowane na lądzie, a także na większych zbiornikach wodnych – morzach i oceanach. Energia wiatrowa jest nie tylko tania w uzyskaniu, ale również wydajna. </a:t>
            </a:r>
          </a:p>
        </p:txBody>
      </p:sp>
      <p:pic>
        <p:nvPicPr>
          <p:cNvPr id="4" name="Obraz 3">
            <a:extLst>
              <a:ext uri="{FF2B5EF4-FFF2-40B4-BE49-F238E27FC236}">
                <a16:creationId xmlns:a16="http://schemas.microsoft.com/office/drawing/2014/main" xmlns="" id="{58E24227-043E-4FCF-A410-A78E0A204D31}"/>
              </a:ext>
            </a:extLst>
          </p:cNvPr>
          <p:cNvPicPr>
            <a:picLocks noChangeAspect="1"/>
          </p:cNvPicPr>
          <p:nvPr/>
        </p:nvPicPr>
        <p:blipFill>
          <a:blip r:embed="rId7"/>
          <a:stretch>
            <a:fillRect/>
          </a:stretch>
        </p:blipFill>
        <p:spPr>
          <a:xfrm flipH="1">
            <a:off x="4881373" y="1905657"/>
            <a:ext cx="3915608" cy="2603463"/>
          </a:xfrm>
          <a:prstGeom prst="rect">
            <a:avLst/>
          </a:prstGeom>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6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51520" y="1567529"/>
            <a:ext cx="8466321" cy="1015663"/>
          </a:xfrm>
          <a:prstGeom prst="rect">
            <a:avLst/>
          </a:prstGeom>
          <a:noFill/>
        </p:spPr>
        <p:txBody>
          <a:bodyPr wrap="square" rtlCol="0">
            <a:spAutoFit/>
          </a:bodyPr>
          <a:lstStyle/>
          <a:p>
            <a:pPr algn="just" fontAlgn="base"/>
            <a:r>
              <a:rPr lang="pl-PL" sz="2000" b="1" dirty="0"/>
              <a:t>Energia wodna – </a:t>
            </a:r>
            <a:r>
              <a:rPr lang="pl-PL" sz="2000" dirty="0"/>
              <a:t>do jej przetworzenia wykorzystywane są specjalne budowle hydrotechniczne, z wbudowanym systemem turbin, które zamieniają siłę płynącej lub opadającej wody na energię elektryczną. </a:t>
            </a:r>
          </a:p>
        </p:txBody>
      </p:sp>
      <p:sp>
        <p:nvSpPr>
          <p:cNvPr id="4" name="Prostokąt 3">
            <a:extLst>
              <a:ext uri="{FF2B5EF4-FFF2-40B4-BE49-F238E27FC236}">
                <a16:creationId xmlns:a16="http://schemas.microsoft.com/office/drawing/2014/main" xmlns="" id="{0BE2482B-8597-4528-A956-2AC889222A39}"/>
              </a:ext>
            </a:extLst>
          </p:cNvPr>
          <p:cNvSpPr/>
          <p:nvPr/>
        </p:nvSpPr>
        <p:spPr>
          <a:xfrm>
            <a:off x="343285" y="2849835"/>
            <a:ext cx="4174328" cy="2246769"/>
          </a:xfrm>
          <a:prstGeom prst="rect">
            <a:avLst/>
          </a:prstGeom>
        </p:spPr>
        <p:txBody>
          <a:bodyPr wrap="square">
            <a:spAutoFit/>
          </a:bodyPr>
          <a:lstStyle/>
          <a:p>
            <a:pPr algn="just" fontAlgn="base"/>
            <a:r>
              <a:rPr lang="pl-PL" sz="2000" b="1" dirty="0"/>
              <a:t>Energia geotermalna – </a:t>
            </a:r>
            <a:r>
              <a:rPr lang="pl-PL" sz="2000" dirty="0"/>
              <a:t>pod powierzchnią Ziemi występują zasoby wody, które mają od kilkudziesięciu do 100°C. Poprzez specjalne odwierty jest ona wydobywana, a następnie za pomocą odpowiednich instalacji przetwarzana w energię.</a:t>
            </a:r>
            <a:endParaRPr lang="pl-PL" sz="2000" dirty="0">
              <a:solidFill>
                <a:schemeClr val="tx2">
                  <a:lumMod val="50000"/>
                </a:schemeClr>
              </a:solidFill>
            </a:endParaRPr>
          </a:p>
        </p:txBody>
      </p:sp>
      <p:pic>
        <p:nvPicPr>
          <p:cNvPr id="11" name="Symbol zastępczy zawartości 3">
            <a:extLst>
              <a:ext uri="{FF2B5EF4-FFF2-40B4-BE49-F238E27FC236}">
                <a16:creationId xmlns:a16="http://schemas.microsoft.com/office/drawing/2014/main" xmlns="" id="{5B1428E0-B4C7-48E4-B320-1386EE1C3C30}"/>
              </a:ext>
            </a:extLst>
          </p:cNvPr>
          <p:cNvPicPr>
            <a:picLocks noChangeAspect="1"/>
          </p:cNvPicPr>
          <p:nvPr/>
        </p:nvPicPr>
        <p:blipFill>
          <a:blip r:embed="rId7"/>
          <a:stretch>
            <a:fillRect/>
          </a:stretch>
        </p:blipFill>
        <p:spPr>
          <a:xfrm>
            <a:off x="4839248" y="2986141"/>
            <a:ext cx="3740505" cy="1974155"/>
          </a:xfrm>
          <a:prstGeom prst="rect">
            <a:avLst/>
          </a:prstGeom>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61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82143" y="1321308"/>
            <a:ext cx="8466321" cy="3477875"/>
          </a:xfrm>
          <a:prstGeom prst="rect">
            <a:avLst/>
          </a:prstGeom>
          <a:noFill/>
        </p:spPr>
        <p:txBody>
          <a:bodyPr wrap="square" rtlCol="0">
            <a:spAutoFit/>
          </a:bodyPr>
          <a:lstStyle/>
          <a:p>
            <a:pPr algn="just" fontAlgn="base"/>
            <a:r>
              <a:rPr lang="pl-PL" sz="2000" b="1" dirty="0"/>
              <a:t>Energia pochodząca z biomasy – </a:t>
            </a:r>
            <a:r>
              <a:rPr lang="pl-PL" sz="2000" dirty="0"/>
              <a:t>dzięki wysoko zaawansowanym procesom technologicznym, biomasa pochodzenia zwierzęcego lub roślinnego, przetworzona zostaje w paliwa stałe, płynne lub gazowe. W kolejnym etapie są one spalane w </a:t>
            </a:r>
            <a:r>
              <a:rPr lang="pl-PL" sz="2000" b="1" dirty="0"/>
              <a:t>kotłach grzewczych </a:t>
            </a:r>
            <a:r>
              <a:rPr lang="pl-PL" sz="2000" dirty="0"/>
              <a:t>i tym samym uzyskuje się ciepło oraz energię elektryczną. Kluczowe jest stosowanie już istniejących odpadów – nie zaś wykorzystywanie do celów energetycznych specjalnie tworzonych biokomponentów. Biomasa to stałe lub ciekłe substancje pochodzenia roślinnego lub zwierzęcego, które ulegają biodegradacji, pochodzące z produktów, odpadów i pozostałości z produkcji rolnej i leśnej oraz przemysłu przetwarzającego ich produkty, oraz ziarna zbóż niespełniające wymagań jakościowych dla zbóż).</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30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82143" y="1321308"/>
            <a:ext cx="8466321" cy="2246769"/>
          </a:xfrm>
          <a:prstGeom prst="rect">
            <a:avLst/>
          </a:prstGeom>
          <a:noFill/>
        </p:spPr>
        <p:txBody>
          <a:bodyPr wrap="square" rtlCol="0">
            <a:spAutoFit/>
          </a:bodyPr>
          <a:lstStyle/>
          <a:p>
            <a:pPr algn="just" fontAlgn="base"/>
            <a:r>
              <a:rPr lang="pl-PL" sz="2000" b="1" dirty="0"/>
              <a:t>Energia </a:t>
            </a:r>
            <a:r>
              <a:rPr lang="pl-PL" sz="2000" b="1" dirty="0" err="1"/>
              <a:t>aerotermalna</a:t>
            </a:r>
            <a:r>
              <a:rPr lang="pl-PL" sz="2000" b="1" dirty="0"/>
              <a:t>/geotermalna </a:t>
            </a:r>
            <a:r>
              <a:rPr lang="pl-PL" sz="2000" dirty="0"/>
              <a:t>–</a:t>
            </a:r>
            <a:r>
              <a:rPr lang="pl-PL" sz="2000" b="1" dirty="0"/>
              <a:t> </a:t>
            </a:r>
            <a:r>
              <a:rPr lang="pl-PL" sz="2000" dirty="0"/>
              <a:t>energia ta wykorzystana została do tzw. </a:t>
            </a:r>
            <a:r>
              <a:rPr lang="pl-PL" sz="2000" b="1" dirty="0"/>
              <a:t>pomp ciepła</a:t>
            </a:r>
            <a:r>
              <a:rPr lang="pl-PL" sz="2000" dirty="0"/>
              <a:t>. Są to urządzenia grzewcze, które oddają energię pozyskaną ze środowiska do instalacji centralnego ogrzewania i ciepłej wody użytkowej. Jest to ekologiczne źródło ciepła, pozyskujące nawet 75% energii ze środowiska naturalnego. Tym samym, pompa ciepła nie tylko pozwala nam na ogrzewanie domu, ale także przyczynia się do zmniejszenia emisji zanieczyszczeń do środowiska. </a:t>
            </a:r>
          </a:p>
        </p:txBody>
      </p:sp>
      <p:pic>
        <p:nvPicPr>
          <p:cNvPr id="2" name="Obraz 1">
            <a:extLst>
              <a:ext uri="{FF2B5EF4-FFF2-40B4-BE49-F238E27FC236}">
                <a16:creationId xmlns:a16="http://schemas.microsoft.com/office/drawing/2014/main" xmlns="" id="{BC4D5AAA-53C6-447F-8F83-173563700DF4}"/>
              </a:ext>
            </a:extLst>
          </p:cNvPr>
          <p:cNvPicPr>
            <a:picLocks noChangeAspect="1"/>
          </p:cNvPicPr>
          <p:nvPr/>
        </p:nvPicPr>
        <p:blipFill>
          <a:blip r:embed="rId7"/>
          <a:stretch>
            <a:fillRect/>
          </a:stretch>
        </p:blipFill>
        <p:spPr>
          <a:xfrm>
            <a:off x="3635896" y="3289923"/>
            <a:ext cx="4293189" cy="2246769"/>
          </a:xfrm>
          <a:prstGeom prst="rect">
            <a:avLst/>
          </a:prstGeom>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43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338839" y="1228397"/>
            <a:ext cx="8466321" cy="4401205"/>
          </a:xfrm>
          <a:prstGeom prst="rect">
            <a:avLst/>
          </a:prstGeom>
          <a:noFill/>
        </p:spPr>
        <p:txBody>
          <a:bodyPr wrap="square" rtlCol="0">
            <a:spAutoFit/>
          </a:bodyPr>
          <a:lstStyle/>
          <a:p>
            <a:r>
              <a:rPr lang="pl-PL" sz="2000" b="1" dirty="0"/>
              <a:t>Pompy ciepła </a:t>
            </a:r>
            <a:r>
              <a:rPr lang="pl-PL" sz="2000" dirty="0"/>
              <a:t>to maszyny cieplne, które wymuszają przepływ ciepła z obszaru o niższej temperaturze do obszaru o temperaturze wyższej. Proces ten przebiega wbrew naturalnemu kierunkowi przepływu ciepła i zachodzi dzięki dostarczonej z zewnątrz energii mechanicznej lub energii cieplnej.</a:t>
            </a:r>
          </a:p>
          <a:p>
            <a:r>
              <a:rPr lang="pl-PL" sz="2000" dirty="0"/>
              <a:t>Pompa ciepła odbiera ciepło z otoczenia o niskiej temperaturze (z gruntu lub powietrza na zewnątrz budynku) i oddaje ciepło do ogrzewanego pomieszczenia.</a:t>
            </a:r>
          </a:p>
          <a:p>
            <a:pPr algn="just"/>
            <a:r>
              <a:rPr lang="pl-PL" sz="2000" dirty="0"/>
              <a:t>Pompy dzieli się ze względu na tzw. dolne i górne źródło. Dolne źródło oznacza miejsce skąd dane urządzenie pobiera energię. Górne źródło natomiast to miejsca, do których oddawane jest zgromadzone ciepło, np. nawiewy, kaloryfery, czy ogrzewanie płaszczyznowe (podłogowe). </a:t>
            </a:r>
          </a:p>
          <a:p>
            <a:pPr algn="just"/>
            <a:r>
              <a:rPr lang="pl-PL" sz="2000" dirty="0"/>
              <a:t>Uwzględniając różne rodzaje dolnego źródła, pompy podzieli się na 3 typy: gruntowe, woda-woda, powietrze-woda.</a:t>
            </a:r>
            <a:endParaRPr lang="pl-PL" sz="2000" dirty="0">
              <a:solidFill>
                <a:schemeClr val="tx2">
                  <a:lumMod val="50000"/>
                </a:schemeClr>
              </a:solidFill>
            </a:endParaRPr>
          </a:p>
          <a:p>
            <a:pPr marL="457200" indent="-457200" algn="just">
              <a:buAutoNum type="arabicPeriod"/>
            </a:pPr>
            <a:endParaRPr lang="pl-PL" sz="2000" dirty="0">
              <a:solidFill>
                <a:schemeClr val="tx2">
                  <a:lumMod val="50000"/>
                </a:schemeClr>
              </a:solidFill>
            </a:endParaRPr>
          </a:p>
          <a:p>
            <a:pPr marL="457200" indent="-457200" algn="just">
              <a:buAutoNum type="arabicPeriod"/>
            </a:pPr>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34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2245" y="1412776"/>
            <a:ext cx="8466321" cy="3477875"/>
          </a:xfrm>
          <a:prstGeom prst="rect">
            <a:avLst/>
          </a:prstGeom>
          <a:noFill/>
        </p:spPr>
        <p:txBody>
          <a:bodyPr wrap="square" rtlCol="0">
            <a:spAutoFit/>
          </a:bodyPr>
          <a:lstStyle/>
          <a:p>
            <a:pPr algn="just"/>
            <a:r>
              <a:rPr lang="pl-PL" sz="2000" b="1" dirty="0"/>
              <a:t>Pompy ciepła gruntowe,</a:t>
            </a:r>
            <a:r>
              <a:rPr lang="pl-PL" sz="2000" dirty="0"/>
              <a:t> które zasilane są ciepłem ziemi. W zależności od sposobu pozyskiwania energii pompy te są w wersji z kolektorami poziomymi oraz pionowymi. Są one wypełnione roztworem o niskiej temperaturze zamarzania, który pobiera ciepło z wnętrza ziemi, a następnie przekazuje do urządzenia pozyskaną energię. Kolektory poziome układane są stosunkowo płytko w gruncie, poniżej strefy zamarzania. Ich montaż zabiera niestety dość dużo powierzchni. Kolektory pionowe to wprowadzone w głąb ziemi pojedyncze pętle rur. Umieszcza się je nawet kilkadziesiąt metrów pod ziemią. Takie rozwiązanie dedykowane jest do miejsc, gdy do dyspozycji mamy niewielki metraż działki. Zaletą gruntowych pomp ciepła jest stabilność pracy, niezależnie od temperatury na zewnątrz,  główna wada to wysoki koszt inwestycyjny.</a:t>
            </a:r>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350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327916"/>
            <a:ext cx="8466321" cy="3170099"/>
          </a:xfrm>
          <a:prstGeom prst="rect">
            <a:avLst/>
          </a:prstGeom>
          <a:noFill/>
        </p:spPr>
        <p:txBody>
          <a:bodyPr wrap="square" rtlCol="0">
            <a:spAutoFit/>
          </a:bodyPr>
          <a:lstStyle/>
          <a:p>
            <a:pPr algn="just"/>
            <a:r>
              <a:rPr lang="pl-PL" sz="2000" b="1" dirty="0"/>
              <a:t>Pompy ciepła typu woda-woda</a:t>
            </a:r>
            <a:r>
              <a:rPr lang="pl-PL" sz="2000" dirty="0"/>
              <a:t> – w przypadku tego typu rozwiązań, ciepło pobierane jest z wód gruntowych, np. przez wykonanie studni </a:t>
            </a:r>
            <a:r>
              <a:rPr lang="pl-PL" sz="2000" dirty="0" err="1"/>
              <a:t>czerpnej</a:t>
            </a:r>
            <a:r>
              <a:rPr lang="pl-PL" sz="2000" dirty="0"/>
              <a:t> i zrzutowej. W niektórych przypadkach może się okazać, że wykorzystanie zasobów wodnych będzie się wiązać z uzyskaniem stosownych pozwoleń wodnoprawnych.</a:t>
            </a:r>
          </a:p>
          <a:p>
            <a:pPr algn="just"/>
            <a:r>
              <a:rPr lang="pl-PL" sz="2000" b="1" dirty="0"/>
              <a:t>Pompy ciepła typu powietrze-woda</a:t>
            </a:r>
            <a:r>
              <a:rPr lang="pl-PL" sz="2000" dirty="0"/>
              <a:t> – najbardziej rozpowszechnione rozwiązanie, wykorzystujące jako dolne źródło energię powietrza. Zaletą pomp powietrznych jest ich montaż, który jest o wiele prostszy niż w przypadku pomp gruntowych, a wadą – obniżenie sprawności urządzenia wraz ze spadkiem temperatury na zewnątrz.</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44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210433"/>
            <a:ext cx="8291682" cy="1631216"/>
          </a:xfrm>
          <a:prstGeom prst="rect">
            <a:avLst/>
          </a:prstGeom>
          <a:noFill/>
        </p:spPr>
        <p:txBody>
          <a:bodyPr wrap="square" rtlCol="0">
            <a:spAutoFit/>
          </a:bodyPr>
          <a:lstStyle/>
          <a:p>
            <a:r>
              <a:rPr lang="pl-PL" sz="2000" dirty="0">
                <a:solidFill>
                  <a:schemeClr val="tx2">
                    <a:lumMod val="50000"/>
                  </a:schemeClr>
                </a:solidFill>
              </a:rPr>
              <a:t>Obecnie wśród odbiorców indywidualnych, odbiorców małych mocy najbardziej popularnym OZE jest:</a:t>
            </a:r>
          </a:p>
          <a:p>
            <a:endParaRPr lang="pl-PL" sz="2000" dirty="0">
              <a:solidFill>
                <a:schemeClr val="tx2">
                  <a:lumMod val="50000"/>
                </a:schemeClr>
              </a:solidFill>
            </a:endParaRPr>
          </a:p>
          <a:p>
            <a:pPr marL="342900" indent="-342900">
              <a:buFont typeface="Wingdings" panose="05000000000000000000" pitchFamily="2" charset="2"/>
              <a:buChar char="v"/>
            </a:pPr>
            <a:r>
              <a:rPr lang="pl-PL" sz="2000" dirty="0" err="1">
                <a:solidFill>
                  <a:schemeClr val="tx2">
                    <a:lumMod val="50000"/>
                  </a:schemeClr>
                </a:solidFill>
              </a:rPr>
              <a:t>fotowoltaika</a:t>
            </a:r>
            <a:r>
              <a:rPr lang="pl-PL" sz="2000" dirty="0">
                <a:solidFill>
                  <a:schemeClr val="tx2">
                    <a:lumMod val="50000"/>
                  </a:schemeClr>
                </a:solidFill>
              </a:rPr>
              <a:t> – produkcja energii elektrycznej,</a:t>
            </a:r>
          </a:p>
          <a:p>
            <a:pPr marL="342900" indent="-342900">
              <a:buFont typeface="Wingdings" panose="05000000000000000000" pitchFamily="2" charset="2"/>
              <a:buChar char="v"/>
            </a:pPr>
            <a:r>
              <a:rPr lang="pl-PL" sz="2000" dirty="0">
                <a:solidFill>
                  <a:schemeClr val="tx2">
                    <a:lumMod val="50000"/>
                  </a:schemeClr>
                </a:solidFill>
              </a:rPr>
              <a:t>pompa ciepła – produkcja energii cieplnej.</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932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8" y="1244415"/>
            <a:ext cx="8422965" cy="5016758"/>
          </a:xfrm>
          <a:prstGeom prst="rect">
            <a:avLst/>
          </a:prstGeom>
          <a:noFill/>
        </p:spPr>
        <p:txBody>
          <a:bodyPr wrap="square" rtlCol="0">
            <a:spAutoFit/>
          </a:bodyPr>
          <a:lstStyle/>
          <a:p>
            <a:r>
              <a:rPr lang="pl-PL" sz="2000" b="1" dirty="0">
                <a:solidFill>
                  <a:schemeClr val="tx2">
                    <a:lumMod val="50000"/>
                  </a:schemeClr>
                </a:solidFill>
              </a:rPr>
              <a:t>Dobór paneli fotowoltaicznych dla budynku</a:t>
            </a:r>
          </a:p>
          <a:p>
            <a:endParaRPr lang="pl-PL" sz="2000" dirty="0">
              <a:solidFill>
                <a:schemeClr val="tx2">
                  <a:lumMod val="50000"/>
                </a:schemeClr>
              </a:solidFill>
            </a:endParaRPr>
          </a:p>
          <a:p>
            <a:pPr algn="just"/>
            <a:r>
              <a:rPr lang="pl-PL" sz="2000" dirty="0">
                <a:solidFill>
                  <a:schemeClr val="tx2">
                    <a:lumMod val="50000"/>
                  </a:schemeClr>
                </a:solidFill>
              </a:rPr>
              <a:t>Podstawowym parametrem energetycznym zarówno odbiorników energii elektrycznych, jak i paneli fotowoltaicznych jest ich </a:t>
            </a:r>
            <a:r>
              <a:rPr lang="pl-PL" sz="2000" b="1" dirty="0">
                <a:solidFill>
                  <a:schemeClr val="tx2">
                    <a:lumMod val="50000"/>
                  </a:schemeClr>
                </a:solidFill>
              </a:rPr>
              <a:t>moc czynna </a:t>
            </a:r>
            <a:r>
              <a:rPr lang="pl-PL" sz="2000" dirty="0">
                <a:solidFill>
                  <a:schemeClr val="tx2">
                    <a:lumMod val="50000"/>
                  </a:schemeClr>
                </a:solidFill>
              </a:rPr>
              <a:t>(parametr wyrażony w jednostkach </a:t>
            </a:r>
            <a:r>
              <a:rPr lang="pl-PL" sz="2000" b="1" dirty="0">
                <a:solidFill>
                  <a:schemeClr val="tx2">
                    <a:lumMod val="50000"/>
                  </a:schemeClr>
                </a:solidFill>
              </a:rPr>
              <a:t>W</a:t>
            </a:r>
            <a:r>
              <a:rPr lang="pl-PL" sz="2000" dirty="0">
                <a:solidFill>
                  <a:schemeClr val="tx2">
                    <a:lumMod val="50000"/>
                  </a:schemeClr>
                </a:solidFill>
              </a:rPr>
              <a:t>). Różne odbiorniki pobierają różną moc, i tak np.: czajnik elektryczny – 1500W, komputer stacjonarny – 250W, piekarnik – 2500W, grzejnik – 1500W. Przy doborze mocy paneli fotowoltaicznych, a więc ich mocy jednostkowych i liczby sztuk, trzeba kierować się sumą mocy zapotrzebowanej przez wszystkie odbiorniki (uwzględniając niejednokrotność ich włączania). </a:t>
            </a:r>
          </a:p>
          <a:p>
            <a:pPr algn="just"/>
            <a:r>
              <a:rPr lang="pl-PL" sz="2000" dirty="0">
                <a:solidFill>
                  <a:schemeClr val="tx2">
                    <a:lumMod val="50000"/>
                  </a:schemeClr>
                </a:solidFill>
              </a:rPr>
              <a:t>Jednak maksymalna moc dla odbiorcy indywidualnego to </a:t>
            </a:r>
            <a:r>
              <a:rPr lang="pl-PL" sz="2000" b="1" dirty="0">
                <a:solidFill>
                  <a:schemeClr val="tx2">
                    <a:lumMod val="50000"/>
                  </a:schemeClr>
                </a:solidFill>
              </a:rPr>
              <a:t>50kW</a:t>
            </a:r>
            <a:r>
              <a:rPr lang="pl-PL" sz="2000" dirty="0">
                <a:solidFill>
                  <a:schemeClr val="tx2">
                    <a:lumMod val="50000"/>
                  </a:schemeClr>
                </a:solidFill>
              </a:rPr>
              <a:t> (przy zasilaniu 3-fazowym). Dobór mocy paneli fotowoltaicznych jest więc uwarunkowany  kilkoma kwestiami, jednak najważniejsza z nich to: większa moc zainstalowana to więcej produkcji energii, ale i większy koszt samej instalacji fotowoltaicznej. </a:t>
            </a:r>
          </a:p>
          <a:p>
            <a:endParaRPr lang="pl-PL" sz="2000" dirty="0">
              <a:solidFill>
                <a:schemeClr val="tx2">
                  <a:lumMod val="50000"/>
                </a:schemeClr>
              </a:solidFill>
            </a:endParaRPr>
          </a:p>
          <a:p>
            <a:endParaRPr lang="pl-PL" sz="2000" dirty="0">
              <a:solidFill>
                <a:schemeClr val="tx2">
                  <a:lumMod val="50000"/>
                </a:schemeClr>
              </a:solidFill>
            </a:endParaRPr>
          </a:p>
          <a:p>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23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2636912"/>
            <a:ext cx="8466321" cy="1523494"/>
          </a:xfrm>
          <a:prstGeom prst="rect">
            <a:avLst/>
          </a:prstGeom>
          <a:noFill/>
        </p:spPr>
        <p:txBody>
          <a:bodyPr wrap="square" rtlCol="0">
            <a:spAutoFit/>
          </a:bodyPr>
          <a:lstStyle/>
          <a:p>
            <a:r>
              <a:rPr lang="pl-PL" sz="2200" b="1" dirty="0">
                <a:solidFill>
                  <a:schemeClr val="tx2">
                    <a:lumMod val="50000"/>
                  </a:schemeClr>
                </a:solidFill>
              </a:rPr>
              <a:t>Zagadnienia:</a:t>
            </a:r>
          </a:p>
          <a:p>
            <a:pPr marL="457200" indent="-457200">
              <a:spcBef>
                <a:spcPts val="600"/>
              </a:spcBef>
              <a:buAutoNum type="arabicPeriod"/>
            </a:pPr>
            <a:r>
              <a:rPr lang="pl-PL" sz="2200" dirty="0">
                <a:solidFill>
                  <a:schemeClr val="tx2">
                    <a:lumMod val="50000"/>
                  </a:schemeClr>
                </a:solidFill>
              </a:rPr>
              <a:t>System produkcji energii elektrycznej.</a:t>
            </a:r>
          </a:p>
          <a:p>
            <a:pPr marL="457200" indent="-457200">
              <a:buFontTx/>
              <a:buAutoNum type="arabicPeriod"/>
            </a:pPr>
            <a:r>
              <a:rPr lang="pl-PL" sz="2200" dirty="0">
                <a:solidFill>
                  <a:schemeClr val="tx2">
                    <a:lumMod val="50000"/>
                  </a:schemeClr>
                </a:solidFill>
              </a:rPr>
              <a:t>Odnawialne źródła energii - OZE.</a:t>
            </a:r>
          </a:p>
          <a:p>
            <a:pPr marL="457200" indent="-457200">
              <a:buAutoNum type="arabicPeriod"/>
            </a:pPr>
            <a:r>
              <a:rPr lang="pl-PL" sz="2200" dirty="0">
                <a:solidFill>
                  <a:schemeClr val="tx2">
                    <a:lumMod val="50000"/>
                  </a:schemeClr>
                </a:solidFill>
              </a:rPr>
              <a:t>OZE dla środowiska naturalnego.</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279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1348141"/>
            <a:ext cx="8422965" cy="3785652"/>
          </a:xfrm>
          <a:prstGeom prst="rect">
            <a:avLst/>
          </a:prstGeom>
          <a:noFill/>
        </p:spPr>
        <p:txBody>
          <a:bodyPr wrap="square" rtlCol="0">
            <a:spAutoFit/>
          </a:bodyPr>
          <a:lstStyle/>
          <a:p>
            <a:r>
              <a:rPr lang="pl-PL" sz="2000" b="1" dirty="0">
                <a:solidFill>
                  <a:schemeClr val="tx2">
                    <a:lumMod val="50000"/>
                  </a:schemeClr>
                </a:solidFill>
              </a:rPr>
              <a:t>Dobór paneli fotowoltaicznych dla budynku</a:t>
            </a:r>
          </a:p>
          <a:p>
            <a:endParaRPr lang="pl-PL" sz="2000" dirty="0">
              <a:solidFill>
                <a:schemeClr val="tx2">
                  <a:lumMod val="50000"/>
                </a:schemeClr>
              </a:solidFill>
            </a:endParaRPr>
          </a:p>
          <a:p>
            <a:r>
              <a:rPr lang="pl-PL" sz="2000" dirty="0"/>
              <a:t>Przykładowo:</a:t>
            </a:r>
          </a:p>
          <a:p>
            <a:pPr marL="342900" indent="-342900">
              <a:buFont typeface="Wingdings" panose="05000000000000000000" pitchFamily="2" charset="2"/>
              <a:buChar char="v"/>
            </a:pPr>
            <a:r>
              <a:rPr lang="pl-PL" sz="2000" dirty="0"/>
              <a:t>3 osobowa rodzina, mieszkająca w domu o powierzchni 100m</a:t>
            </a:r>
            <a:r>
              <a:rPr lang="pl-PL" sz="2000" baseline="30000" dirty="0"/>
              <a:t>2</a:t>
            </a:r>
            <a:r>
              <a:rPr lang="pl-PL" sz="2000" dirty="0"/>
              <a:t>, używająca  odbiorników energii elektrycznej typu: oświetlenie, RTV, AGD, zużywa rocznie energię o wartości 1.600 kWh (informacja dostępna na fakturach za energię). W takim przypadku wystarczająca moc instalacji fotowoltaicznej to 1,6 kW (4 panele o mocy 400 W­ każdy).</a:t>
            </a:r>
          </a:p>
          <a:p>
            <a:pPr marL="342900" indent="-342900">
              <a:buFont typeface="Wingdings" panose="05000000000000000000" pitchFamily="2" charset="2"/>
              <a:buChar char="v"/>
            </a:pPr>
            <a:r>
              <a:rPr lang="pl-PL" sz="2000" dirty="0"/>
              <a:t>ta sama rodzina jak wyżej, jednak dom ogrzewany jest z wykorzystaniem kotła elektrycznego. W takim przypadku wystarczająca moc instalacji fotowoltaicznej to 7,1 kW (18 paneli o mocy 400 W każdy).</a:t>
            </a:r>
          </a:p>
          <a:p>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843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1348141"/>
            <a:ext cx="8422965" cy="3785652"/>
          </a:xfrm>
          <a:prstGeom prst="rect">
            <a:avLst/>
          </a:prstGeom>
          <a:noFill/>
        </p:spPr>
        <p:txBody>
          <a:bodyPr wrap="square" rtlCol="0">
            <a:spAutoFit/>
          </a:bodyPr>
          <a:lstStyle/>
          <a:p>
            <a:r>
              <a:rPr lang="pl-PL" sz="2000" b="1" dirty="0">
                <a:solidFill>
                  <a:schemeClr val="tx2">
                    <a:lumMod val="50000"/>
                  </a:schemeClr>
                </a:solidFill>
              </a:rPr>
              <a:t>Dobór paneli fotowoltaicznych dla budynku</a:t>
            </a:r>
          </a:p>
          <a:p>
            <a:endParaRPr lang="pl-PL" sz="2000" dirty="0">
              <a:solidFill>
                <a:schemeClr val="tx2">
                  <a:lumMod val="50000"/>
                </a:schemeClr>
              </a:solidFill>
            </a:endParaRPr>
          </a:p>
          <a:p>
            <a:pPr algn="just"/>
            <a:r>
              <a:rPr lang="pl-PL" sz="2000" dirty="0"/>
              <a:t>Należy jednak pamiętać, że podana wcześniej moc paneli jest tzw. mocą znamionową, czyli taką, na jaką został dany panel wyprodukowany. Rzeczywista moc oddawana przez panel do obwodów elektrycznych zależeć będzie od stopnia jego nasłonecznienia, czyli od pory roku/dnia, warunków pogodowych oraz od miejsca montażu panelu. Tak więc w okresie nocy lub braku nasłonecznienia </a:t>
            </a:r>
            <a:r>
              <a:rPr lang="pl-PL" sz="2000" dirty="0" err="1"/>
              <a:t>fotowoltaika</a:t>
            </a:r>
            <a:r>
              <a:rPr lang="pl-PL" sz="2000" dirty="0"/>
              <a:t> nie będzie produkowała energii lub będzie ją produkowała w zbyt małej ilości. Z kolei w okresie dnia i bardzo dobrego nasłonecznienia paneli oraz nie włączonych odbiorników energii „zbyt dużo”. Wówczas będzie ona przesyłana do sieci elektrycznej lub magazynowana w specjalnym akumulatorze energii, zwanym </a:t>
            </a:r>
            <a:r>
              <a:rPr lang="pl-PL" sz="2000" b="1" dirty="0"/>
              <a:t>zasobnikiem energii</a:t>
            </a:r>
            <a:r>
              <a:rPr lang="pl-PL" sz="2000" dirty="0"/>
              <a:t>.</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10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1556792"/>
            <a:ext cx="8422965" cy="3170099"/>
          </a:xfrm>
          <a:prstGeom prst="rect">
            <a:avLst/>
          </a:prstGeom>
          <a:noFill/>
        </p:spPr>
        <p:txBody>
          <a:bodyPr wrap="square" rtlCol="0">
            <a:spAutoFit/>
          </a:bodyPr>
          <a:lstStyle/>
          <a:p>
            <a:pPr algn="just"/>
            <a:r>
              <a:rPr lang="pl-PL" sz="2000" b="1" dirty="0"/>
              <a:t>Zasobnik energii elektrycznej </a:t>
            </a:r>
            <a:r>
              <a:rPr lang="pl-PL" sz="2000" dirty="0"/>
              <a:t>(magazyn energii elektrycznej) – jest to urządzenie elektryczne charakteryzujące się zdolnością magazynowania energii elektrycznej. Typowe zasobniki stosowane w instalacjach fotowoltaicznych to magazyny oparte w swojej budowie o baterie </a:t>
            </a:r>
            <a:r>
              <a:rPr lang="pl-PL" sz="2000" dirty="0" err="1"/>
              <a:t>litowo</a:t>
            </a:r>
            <a:r>
              <a:rPr lang="pl-PL" sz="2000" dirty="0"/>
              <a:t>-jonowe. Działanie zasobnika energii polega na tym, że magazynuje on „nadmiar” energii, występujący w okresach nadprodukcji przez </a:t>
            </a:r>
            <a:r>
              <a:rPr lang="pl-PL" sz="2000" dirty="0" err="1"/>
              <a:t>fotowoltaikę</a:t>
            </a:r>
            <a:r>
              <a:rPr lang="pl-PL" sz="2000" dirty="0"/>
              <a:t>, a oddaje energię do odbiorników w okresach zbyt małej produkcji energii i paneli. </a:t>
            </a:r>
          </a:p>
          <a:p>
            <a:pPr algn="just"/>
            <a:endParaRPr lang="pl-PL" sz="2000" dirty="0"/>
          </a:p>
          <a:p>
            <a:r>
              <a:rPr lang="pl-PL" sz="2000" dirty="0"/>
              <a:t>Zasobniki energii elektrycznej staną się niedługo standardem w instalacjach fotowoltaicznych.  </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53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2836188"/>
            <a:ext cx="5041273" cy="830997"/>
          </a:xfrm>
          <a:prstGeom prst="rect">
            <a:avLst/>
          </a:prstGeom>
          <a:noFill/>
        </p:spPr>
        <p:txBody>
          <a:bodyPr wrap="square" rtlCol="0">
            <a:spAutoFit/>
          </a:bodyPr>
          <a:lstStyle/>
          <a:p>
            <a:pPr algn="ctr"/>
            <a:r>
              <a:rPr lang="pl-PL" sz="2400" b="1" dirty="0">
                <a:solidFill>
                  <a:schemeClr val="tx2">
                    <a:lumMod val="50000"/>
                  </a:schemeClr>
                </a:solidFill>
                <a:latin typeface="Georgia" panose="02040502050405020303" pitchFamily="18" charset="0"/>
              </a:rPr>
              <a:t>OZE DLA ŚRODOWISKA NATURALNEGO</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932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338839" y="920621"/>
            <a:ext cx="8466321" cy="5016758"/>
          </a:xfrm>
          <a:prstGeom prst="rect">
            <a:avLst/>
          </a:prstGeom>
          <a:noFill/>
        </p:spPr>
        <p:txBody>
          <a:bodyPr wrap="square" rtlCol="0">
            <a:spAutoFit/>
          </a:bodyPr>
          <a:lstStyle/>
          <a:p>
            <a:pPr algn="just" fontAlgn="base"/>
            <a:r>
              <a:rPr lang="pl-PL" sz="2000" b="1" dirty="0"/>
              <a:t>Rola OZE w gospodarce niskoemisyjnej</a:t>
            </a:r>
          </a:p>
          <a:p>
            <a:pPr algn="just" fontAlgn="base"/>
            <a:endParaRPr lang="pl-PL" sz="2000" b="1" dirty="0"/>
          </a:p>
          <a:p>
            <a:pPr algn="just" fontAlgn="base"/>
            <a:r>
              <a:rPr lang="pl-PL" sz="2000" dirty="0"/>
              <a:t>W obliczu obserwowanych zmian klimatu OZE stały się niezbędnym elementem krajowej i międzynarodowej polityki klimatyczno-energetycznej. Prawo unijne oraz mechanizmy wsparcia, takie jak: system aukcyjny, system FIT (system taryf gwarantowanych) i FIP (system dopłat do ceny rynkowej) oraz liczne krajowe systemy wsparcia przyczyniają się do szybszego i sprawnego wprowadzania niezbędnych zmian w polskim systemie energetycznym. W perspektywie najbliższych lat zmiany te doprowadzą do wdrożenia gospodarki niskoemisyjnej. Charakteryzuje się ona głównie oddzieleniem wzrostu emisji gazów cieplarnianych od rozwoju gospodarczego, m.in. poprzez docelową eliminację stosowania paliw kopalnych. Dzięki temu możliwe jest efektywniejsze i korzystniejsze dla środowiska wykorzystanie wyczerpalnych paliw kopalnych. Stopniowe, ale systematyczne wprowadzanie tych zmian pozwoli na sukcesywną redukcję emisji gazów cieplarnianych do atmosfery. </a:t>
            </a:r>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994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350119"/>
            <a:ext cx="8466321" cy="1015663"/>
          </a:xfrm>
          <a:prstGeom prst="rect">
            <a:avLst/>
          </a:prstGeom>
          <a:noFill/>
        </p:spPr>
        <p:txBody>
          <a:bodyPr wrap="square" rtlCol="0">
            <a:spAutoFit/>
          </a:bodyPr>
          <a:lstStyle/>
          <a:p>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p:txBody>
      </p:sp>
      <p:pic>
        <p:nvPicPr>
          <p:cNvPr id="2" name="Obraz 1">
            <a:extLst>
              <a:ext uri="{FF2B5EF4-FFF2-40B4-BE49-F238E27FC236}">
                <a16:creationId xmlns:a16="http://schemas.microsoft.com/office/drawing/2014/main" xmlns="" id="{68CE60C0-5E1D-4BFE-B9A7-8FC96C6F8AB1}"/>
              </a:ext>
            </a:extLst>
          </p:cNvPr>
          <p:cNvPicPr>
            <a:picLocks noChangeAspect="1"/>
          </p:cNvPicPr>
          <p:nvPr/>
        </p:nvPicPr>
        <p:blipFill>
          <a:blip r:embed="rId7"/>
          <a:stretch>
            <a:fillRect/>
          </a:stretch>
        </p:blipFill>
        <p:spPr>
          <a:xfrm>
            <a:off x="1043608" y="1152615"/>
            <a:ext cx="6713139" cy="3893726"/>
          </a:xfrm>
          <a:prstGeom prst="rect">
            <a:avLst/>
          </a:prstGeom>
        </p:spPr>
      </p:pic>
      <p:sp>
        <p:nvSpPr>
          <p:cNvPr id="8" name="Prostokąt: zaokrąglone rogi 7">
            <a:extLst>
              <a:ext uri="{FF2B5EF4-FFF2-40B4-BE49-F238E27FC236}">
                <a16:creationId xmlns:a16="http://schemas.microsoft.com/office/drawing/2014/main" xmlns="" id="{30866FD8-8CEB-4322-9A77-5C987EC1D827}"/>
              </a:ext>
            </a:extLst>
          </p:cNvPr>
          <p:cNvSpPr/>
          <p:nvPr/>
        </p:nvSpPr>
        <p:spPr>
          <a:xfrm>
            <a:off x="1043608" y="3755073"/>
            <a:ext cx="6713139" cy="414927"/>
          </a:xfrm>
          <a:prstGeom prst="roundRect">
            <a:avLst/>
          </a:prstGeom>
          <a:solidFill>
            <a:srgbClr val="92D05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xmlns="" id="{4EC8A13E-BBEC-45CE-BC6E-F142FA365D0F}"/>
              </a:ext>
            </a:extLst>
          </p:cNvPr>
          <p:cNvSpPr txBox="1"/>
          <p:nvPr/>
        </p:nvSpPr>
        <p:spPr>
          <a:xfrm>
            <a:off x="426159" y="5125867"/>
            <a:ext cx="8070094" cy="369332"/>
          </a:xfrm>
          <a:prstGeom prst="rect">
            <a:avLst/>
          </a:prstGeom>
          <a:noFill/>
        </p:spPr>
        <p:txBody>
          <a:bodyPr wrap="none" rtlCol="0">
            <a:spAutoFit/>
          </a:bodyPr>
          <a:lstStyle/>
          <a:p>
            <a:pPr algn="ctr"/>
            <a:r>
              <a:rPr lang="pl-PL" dirty="0"/>
              <a:t>Struktura mocy zainstalowanej w krajowym systemie elektroenergetycznym [MW]</a:t>
            </a: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86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350119"/>
            <a:ext cx="8466321" cy="1015663"/>
          </a:xfrm>
          <a:prstGeom prst="rect">
            <a:avLst/>
          </a:prstGeom>
          <a:noFill/>
        </p:spPr>
        <p:txBody>
          <a:bodyPr wrap="square" rtlCol="0">
            <a:spAutoFit/>
          </a:bodyPr>
          <a:lstStyle/>
          <a:p>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p:txBody>
      </p:sp>
      <p:sp>
        <p:nvSpPr>
          <p:cNvPr id="4" name="pole tekstowe 3">
            <a:extLst>
              <a:ext uri="{FF2B5EF4-FFF2-40B4-BE49-F238E27FC236}">
                <a16:creationId xmlns:a16="http://schemas.microsoft.com/office/drawing/2014/main" xmlns="" id="{4EC8A13E-BBEC-45CE-BC6E-F142FA365D0F}"/>
              </a:ext>
            </a:extLst>
          </p:cNvPr>
          <p:cNvSpPr txBox="1"/>
          <p:nvPr/>
        </p:nvSpPr>
        <p:spPr>
          <a:xfrm>
            <a:off x="415484" y="4829904"/>
            <a:ext cx="8313045" cy="369332"/>
          </a:xfrm>
          <a:prstGeom prst="rect">
            <a:avLst/>
          </a:prstGeom>
          <a:noFill/>
        </p:spPr>
        <p:txBody>
          <a:bodyPr wrap="none" rtlCol="0">
            <a:spAutoFit/>
          </a:bodyPr>
          <a:lstStyle/>
          <a:p>
            <a:pPr algn="ctr"/>
            <a:r>
              <a:rPr lang="pl-PL" dirty="0"/>
              <a:t>Moc zainstalowana w poszczególnych źródłach energii systemu elektroenergetycznego </a:t>
            </a:r>
          </a:p>
        </p:txBody>
      </p:sp>
      <p:pic>
        <p:nvPicPr>
          <p:cNvPr id="7" name="Obraz 6">
            <a:extLst>
              <a:ext uri="{FF2B5EF4-FFF2-40B4-BE49-F238E27FC236}">
                <a16:creationId xmlns:a16="http://schemas.microsoft.com/office/drawing/2014/main" xmlns="" id="{7C01A956-9FF9-48F9-B437-BD365F037DC7}"/>
              </a:ext>
            </a:extLst>
          </p:cNvPr>
          <p:cNvPicPr>
            <a:picLocks noChangeAspect="1"/>
          </p:cNvPicPr>
          <p:nvPr/>
        </p:nvPicPr>
        <p:blipFill>
          <a:blip r:embed="rId7"/>
          <a:stretch>
            <a:fillRect/>
          </a:stretch>
        </p:blipFill>
        <p:spPr>
          <a:xfrm>
            <a:off x="1014674" y="1734964"/>
            <a:ext cx="7114649" cy="2670279"/>
          </a:xfrm>
          <a:prstGeom prst="rect">
            <a:avLst/>
          </a:prstGeom>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7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350119"/>
            <a:ext cx="8466321" cy="4401205"/>
          </a:xfrm>
          <a:prstGeom prst="rect">
            <a:avLst/>
          </a:prstGeom>
          <a:noFill/>
        </p:spPr>
        <p:txBody>
          <a:bodyPr wrap="square" rtlCol="0">
            <a:spAutoFit/>
          </a:bodyPr>
          <a:lstStyle/>
          <a:p>
            <a:pPr algn="just" fontAlgn="base"/>
            <a:r>
              <a:rPr lang="pl-PL" sz="2000" dirty="0"/>
              <a:t>Według założeń UE nasz kontynent do 2050 r. ma uzyskać neutralność klimatyczną (zerowy bilans między emisją, a pochłanianiem m.in. CO2).</a:t>
            </a:r>
          </a:p>
          <a:p>
            <a:pPr algn="just" fontAlgn="base"/>
            <a:r>
              <a:rPr lang="pl-PL" sz="2000" dirty="0"/>
              <a:t>  </a:t>
            </a:r>
          </a:p>
          <a:p>
            <a:pPr algn="just" fontAlgn="base"/>
            <a:r>
              <a:rPr lang="pl-PL" sz="2000" dirty="0"/>
              <a:t>Budowa systemu energetycznego, opartego o OZE, wiąże się z pewnymi problemami. Przy obecnych technologiach znaczna część produkcji energii uzależniona jest od dostępności słońca lub wiatru. Oznacza to występowanie w pewnych momentach niedoborów, w innych zaś nadmiaru produkowanej energii. Konieczne jest zatem funkcjonowanie odpowiedniego systemu bilansującego – w szczególności magazynów energii. Rozwój inteligentnego zarządzania siecią energetyczną i rozwój samej sieci powinny stworzyć rozproszony system produkcji energii, zapewniający bezpieczeństwo jej dostaw</a:t>
            </a:r>
            <a:r>
              <a:rPr lang="pl-PL" dirty="0"/>
              <a:t>.</a:t>
            </a:r>
          </a:p>
          <a:p>
            <a:pPr marL="457200" indent="-457200">
              <a:buAutoNum type="arabicPeriod"/>
            </a:pPr>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a:p>
            <a:pPr marL="457200" indent="-457200">
              <a:buAutoNum type="arabicPeriod"/>
            </a:pPr>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806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1496229" y="3136612"/>
            <a:ext cx="3557046" cy="584775"/>
          </a:xfrm>
          <a:prstGeom prst="rect">
            <a:avLst/>
          </a:prstGeom>
          <a:noFill/>
        </p:spPr>
        <p:txBody>
          <a:bodyPr wrap="square" rtlCol="0">
            <a:spAutoFit/>
          </a:bodyPr>
          <a:lstStyle/>
          <a:p>
            <a:pPr algn="just" fontAlgn="base"/>
            <a:r>
              <a:rPr lang="pl-PL" sz="3200" b="1" dirty="0"/>
              <a:t>Dziękuję za uwagę</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26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2711137"/>
            <a:ext cx="5041273" cy="830997"/>
          </a:xfrm>
          <a:prstGeom prst="rect">
            <a:avLst/>
          </a:prstGeom>
          <a:noFill/>
        </p:spPr>
        <p:txBody>
          <a:bodyPr wrap="square" rtlCol="0">
            <a:spAutoFit/>
          </a:bodyPr>
          <a:lstStyle/>
          <a:p>
            <a:pPr algn="ctr"/>
            <a:r>
              <a:rPr lang="pl-PL" sz="2400" b="1" dirty="0">
                <a:solidFill>
                  <a:schemeClr val="tx2">
                    <a:lumMod val="50000"/>
                  </a:schemeClr>
                </a:solidFill>
                <a:latin typeface="Georgia" panose="02040502050405020303" pitchFamily="18" charset="0"/>
              </a:rPr>
              <a:t>SYSTEM PRODUKCJI ENERGII ELEKTRYCZNEJ</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27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06687" y="1251070"/>
            <a:ext cx="8110501" cy="1015663"/>
          </a:xfrm>
          <a:prstGeom prst="rect">
            <a:avLst/>
          </a:prstGeom>
          <a:noFill/>
        </p:spPr>
        <p:txBody>
          <a:bodyPr wrap="square" rtlCol="0">
            <a:spAutoFit/>
          </a:bodyPr>
          <a:lstStyle/>
          <a:p>
            <a:pPr algn="just"/>
            <a:r>
              <a:rPr lang="pl-PL" sz="2000" dirty="0"/>
              <a:t>We współczesnym świecie, do jego prawidłowego funkcjonowania, tj. do poprawnego bytu człowieka oraz właściwego funkcjonowania gospodarki niezbędne są dwa rodzaje energii, tj.:</a:t>
            </a:r>
          </a:p>
        </p:txBody>
      </p:sp>
      <p:pic>
        <p:nvPicPr>
          <p:cNvPr id="2" name="Obraz 1">
            <a:extLst>
              <a:ext uri="{FF2B5EF4-FFF2-40B4-BE49-F238E27FC236}">
                <a16:creationId xmlns:a16="http://schemas.microsoft.com/office/drawing/2014/main" xmlns="" id="{AFA8D1D8-D938-4441-83D5-DB20B9E671C9}"/>
              </a:ext>
            </a:extLst>
          </p:cNvPr>
          <p:cNvPicPr>
            <a:picLocks noChangeAspect="1"/>
          </p:cNvPicPr>
          <p:nvPr/>
        </p:nvPicPr>
        <p:blipFill>
          <a:blip r:embed="rId7"/>
          <a:stretch>
            <a:fillRect/>
          </a:stretch>
        </p:blipFill>
        <p:spPr>
          <a:xfrm>
            <a:off x="4719505" y="2100788"/>
            <a:ext cx="3595197" cy="3393904"/>
          </a:xfrm>
          <a:prstGeom prst="rect">
            <a:avLst/>
          </a:prstGeom>
        </p:spPr>
      </p:pic>
      <p:sp>
        <p:nvSpPr>
          <p:cNvPr id="4" name="Prostokąt 3">
            <a:extLst>
              <a:ext uri="{FF2B5EF4-FFF2-40B4-BE49-F238E27FC236}">
                <a16:creationId xmlns:a16="http://schemas.microsoft.com/office/drawing/2014/main" xmlns="" id="{CD944019-A774-46DD-82C0-54770E526423}"/>
              </a:ext>
            </a:extLst>
          </p:cNvPr>
          <p:cNvSpPr/>
          <p:nvPr/>
        </p:nvSpPr>
        <p:spPr>
          <a:xfrm>
            <a:off x="586984" y="2518039"/>
            <a:ext cx="3971696" cy="2831544"/>
          </a:xfrm>
          <a:prstGeom prst="rect">
            <a:avLst/>
          </a:prstGeom>
        </p:spPr>
        <p:txBody>
          <a:bodyPr wrap="square">
            <a:spAutoFit/>
          </a:bodyPr>
          <a:lstStyle/>
          <a:p>
            <a:pPr marL="342900" indent="-342900" algn="just">
              <a:buFont typeface="Wingdings" panose="05000000000000000000" pitchFamily="2" charset="2"/>
              <a:buChar char="v"/>
            </a:pPr>
            <a:r>
              <a:rPr lang="pl-PL" sz="2000" dirty="0"/>
              <a:t>energia elektryczna – jest nośnikiem energii, która jest zamieniana w urządzeniach elektrycznych na inny rodzaj energii (mechaniczna, cieplna, promieniowania),</a:t>
            </a:r>
          </a:p>
          <a:p>
            <a:pPr marL="342900" indent="-342900" algn="just">
              <a:buFont typeface="Wingdings" panose="05000000000000000000" pitchFamily="2" charset="2"/>
              <a:buChar char="v"/>
            </a:pPr>
            <a:r>
              <a:rPr lang="pl-PL" sz="2000" dirty="0"/>
              <a:t>energia cieplna – niezbędna jako medium grzewcze.</a:t>
            </a:r>
          </a:p>
          <a:p>
            <a:pPr marL="457200" indent="-457200">
              <a:buAutoNum type="arabicPeriod"/>
            </a:pPr>
            <a:endParaRPr lang="pl-PL" dirty="0">
              <a:solidFill>
                <a:schemeClr val="tx2">
                  <a:lumMod val="50000"/>
                </a:schemeClr>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600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8256" y="1180836"/>
            <a:ext cx="8110501" cy="4093428"/>
          </a:xfrm>
          <a:prstGeom prst="rect">
            <a:avLst/>
          </a:prstGeom>
          <a:noFill/>
        </p:spPr>
        <p:txBody>
          <a:bodyPr wrap="square" rtlCol="0">
            <a:spAutoFit/>
          </a:bodyPr>
          <a:lstStyle/>
          <a:p>
            <a:pPr algn="just"/>
            <a:r>
              <a:rPr lang="pl-PL" sz="2000" dirty="0"/>
              <a:t>Energia elektryczna jest jedną z form energii fizycznych, której użytkowanie ma na celu poprawę jakości życia człowieka, uczynienie go szczęśliwszym. Jest ona najczęściej wykorzystywaną formą energii. </a:t>
            </a:r>
          </a:p>
          <a:p>
            <a:pPr>
              <a:spcBef>
                <a:spcPct val="50000"/>
              </a:spcBef>
            </a:pPr>
            <a:r>
              <a:rPr lang="pl-PL" sz="2000" dirty="0"/>
              <a:t>Energia elektryczna jest wytwarzana, a następnie przesyłana do odbiorników, gdzie jest zamieniana na inny rodzaj energii. </a:t>
            </a:r>
          </a:p>
          <a:p>
            <a:pPr>
              <a:spcBef>
                <a:spcPct val="50000"/>
              </a:spcBef>
            </a:pPr>
            <a:r>
              <a:rPr lang="pl-PL" sz="2000" dirty="0"/>
              <a:t>Najważniejsze zalety energii elektrycznej to:</a:t>
            </a:r>
          </a:p>
          <a:p>
            <a:pPr marL="0" lvl="1" indent="-342900">
              <a:buFont typeface="Wingdings" panose="05000000000000000000" pitchFamily="2" charset="2"/>
              <a:buChar char="v"/>
            </a:pPr>
            <a:r>
              <a:rPr lang="pl-PL" sz="2000" dirty="0"/>
              <a:t>łatwość przesyłu, rozdziału i regulacji,</a:t>
            </a:r>
          </a:p>
          <a:p>
            <a:pPr marL="0" lvl="1" indent="-342900">
              <a:buFont typeface="Wingdings" panose="05000000000000000000" pitchFamily="2" charset="2"/>
              <a:buChar char="v"/>
            </a:pPr>
            <a:r>
              <a:rPr lang="pl-PL" sz="2000" dirty="0"/>
              <a:t> stosunkowo mały stopień oddziaływania na środowisko naturalne,</a:t>
            </a:r>
          </a:p>
          <a:p>
            <a:pPr marL="0" lvl="1" indent="-342900">
              <a:buFont typeface="Wingdings" panose="05000000000000000000" pitchFamily="2" charset="2"/>
              <a:buChar char="v"/>
            </a:pPr>
            <a:r>
              <a:rPr lang="pl-PL" sz="2000" dirty="0"/>
              <a:t>wysoka sprawność przetwarzania.</a:t>
            </a:r>
          </a:p>
          <a:p>
            <a:pPr marL="0" lvl="1"/>
            <a:endParaRPr lang="pl-PL" sz="2000" dirty="0"/>
          </a:p>
          <a:p>
            <a:pPr marL="0" lvl="1"/>
            <a:r>
              <a:rPr lang="pl-PL" sz="2000" dirty="0"/>
              <a:t>Najważniejsze wady energii elektrycznej: </a:t>
            </a:r>
          </a:p>
          <a:p>
            <a:pPr marL="0" lvl="1" indent="-342900">
              <a:buFont typeface="Wingdings" panose="05000000000000000000" pitchFamily="2" charset="2"/>
              <a:buChar char="v"/>
            </a:pPr>
            <a:r>
              <a:rPr lang="pl-PL" sz="2000" dirty="0"/>
              <a:t>problemy w jej magazynowaniu.</a:t>
            </a:r>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47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516749" y="1673529"/>
            <a:ext cx="8110501" cy="2862322"/>
          </a:xfrm>
          <a:prstGeom prst="rect">
            <a:avLst/>
          </a:prstGeom>
          <a:noFill/>
        </p:spPr>
        <p:txBody>
          <a:bodyPr wrap="square" rtlCol="0">
            <a:spAutoFit/>
          </a:bodyPr>
          <a:lstStyle/>
          <a:p>
            <a:pPr algn="just"/>
            <a:r>
              <a:rPr lang="pl-PL" sz="2000" dirty="0"/>
              <a:t>Wytwarzanie energii elektrycznej w Polsce odbywa się w elektrowniach cieplnych lub innych źródłach energii. </a:t>
            </a:r>
            <a:r>
              <a:rPr lang="pl-PL" sz="2000" b="1" dirty="0"/>
              <a:t>Elektrownie cieplne</a:t>
            </a:r>
            <a:r>
              <a:rPr lang="pl-PL" sz="2000" dirty="0"/>
              <a:t> to elektrownie, w których energia elektryczna wytwarzana jest z energii cieplnej, a ta z energii chemicznej paliwa. W przypadku naszego kraju paliwem tym jest w przeważającej większości węgiel kamienny lub węgiel brunatny, czyli paliwa kopalne. </a:t>
            </a:r>
          </a:p>
          <a:p>
            <a:pPr algn="just"/>
            <a:r>
              <a:rPr lang="pl-PL" sz="2000" dirty="0"/>
              <a:t>Wytwarzanie energii cieplnej, szczególnie w przypadku dużych miast, odbywa się w </a:t>
            </a:r>
            <a:r>
              <a:rPr lang="pl-PL" sz="2000" b="1" dirty="0"/>
              <a:t>elektrociepłowniach</a:t>
            </a:r>
            <a:r>
              <a:rPr lang="pl-PL" sz="2000" dirty="0"/>
              <a:t>. Są one, podobnie jak elektrownie cieplne, opalane węglem kamiennym.</a:t>
            </a:r>
            <a:endParaRPr lang="pl-PL" sz="2000" dirty="0">
              <a:solidFill>
                <a:srgbClr val="0000FF"/>
              </a:solidFill>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45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pic>
        <p:nvPicPr>
          <p:cNvPr id="4" name="Obraz 3">
            <a:extLst>
              <a:ext uri="{FF2B5EF4-FFF2-40B4-BE49-F238E27FC236}">
                <a16:creationId xmlns:a16="http://schemas.microsoft.com/office/drawing/2014/main" xmlns="" id="{83A08B4D-4679-448C-8974-54D55722D7DD}"/>
              </a:ext>
            </a:extLst>
          </p:cNvPr>
          <p:cNvPicPr>
            <a:picLocks noChangeAspect="1"/>
          </p:cNvPicPr>
          <p:nvPr/>
        </p:nvPicPr>
        <p:blipFill>
          <a:blip r:embed="rId7"/>
          <a:stretch>
            <a:fillRect/>
          </a:stretch>
        </p:blipFill>
        <p:spPr>
          <a:xfrm>
            <a:off x="993790" y="1141262"/>
            <a:ext cx="3924092" cy="3776411"/>
          </a:xfrm>
          <a:prstGeom prst="rect">
            <a:avLst/>
          </a:prstGeom>
        </p:spPr>
      </p:pic>
      <p:sp>
        <p:nvSpPr>
          <p:cNvPr id="7" name="pole tekstowe 6">
            <a:extLst>
              <a:ext uri="{FF2B5EF4-FFF2-40B4-BE49-F238E27FC236}">
                <a16:creationId xmlns:a16="http://schemas.microsoft.com/office/drawing/2014/main" xmlns="" id="{58E04A2F-345F-415E-8715-F706E69F83B1}"/>
              </a:ext>
            </a:extLst>
          </p:cNvPr>
          <p:cNvSpPr txBox="1"/>
          <p:nvPr/>
        </p:nvSpPr>
        <p:spPr>
          <a:xfrm>
            <a:off x="426159" y="5070159"/>
            <a:ext cx="7746241" cy="400110"/>
          </a:xfrm>
          <a:prstGeom prst="rect">
            <a:avLst/>
          </a:prstGeom>
          <a:noFill/>
        </p:spPr>
        <p:txBody>
          <a:bodyPr wrap="square" rtlCol="0">
            <a:spAutoFit/>
          </a:bodyPr>
          <a:lstStyle/>
          <a:p>
            <a:r>
              <a:rPr lang="pl-PL" sz="2000" dirty="0"/>
              <a:t>Mapa lokalizacji i mocy elektrowni cieplnych w Polsce – stan na 2021</a:t>
            </a:r>
          </a:p>
        </p:txBody>
      </p:sp>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67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426159" y="2613969"/>
            <a:ext cx="5041273" cy="830997"/>
          </a:xfrm>
          <a:prstGeom prst="rect">
            <a:avLst/>
          </a:prstGeom>
          <a:noFill/>
        </p:spPr>
        <p:txBody>
          <a:bodyPr wrap="square" rtlCol="0">
            <a:spAutoFit/>
          </a:bodyPr>
          <a:lstStyle/>
          <a:p>
            <a:pPr algn="ctr"/>
            <a:r>
              <a:rPr lang="pl-PL" sz="2400" b="1" dirty="0">
                <a:solidFill>
                  <a:schemeClr val="tx2">
                    <a:lumMod val="50000"/>
                  </a:schemeClr>
                </a:solidFill>
                <a:latin typeface="Georgia" panose="02040502050405020303" pitchFamily="18" charset="0"/>
              </a:rPr>
              <a:t>ODNAWIALNE ŹRÓDŁA ENERGII - OZE</a:t>
            </a: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36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94875" y="5639800"/>
            <a:ext cx="4758400" cy="838600"/>
          </a:xfrm>
          <a:prstGeom prst="rect">
            <a:avLst/>
          </a:prstGeom>
          <a:noFill/>
          <a:ln>
            <a:noFill/>
          </a:ln>
        </p:spPr>
      </p:pic>
      <p:pic>
        <p:nvPicPr>
          <p:cNvPr id="55" name="Google Shape;55;p13"/>
          <p:cNvPicPr preferRelativeResize="0"/>
          <p:nvPr/>
        </p:nvPicPr>
        <p:blipFill rotWithShape="1">
          <a:blip r:embed="rId4">
            <a:alphaModFix amt="11000"/>
          </a:blip>
          <a:srcRect l="-3798" r="-3798"/>
          <a:stretch/>
        </p:blipFill>
        <p:spPr>
          <a:xfrm>
            <a:off x="5429875" y="177501"/>
            <a:ext cx="3643786" cy="6503001"/>
          </a:xfrm>
          <a:prstGeom prst="rect">
            <a:avLst/>
          </a:prstGeom>
          <a:noFill/>
          <a:ln>
            <a:noFill/>
          </a:ln>
        </p:spPr>
      </p:pic>
      <p:pic>
        <p:nvPicPr>
          <p:cNvPr id="56" name="Google Shape;56;p13"/>
          <p:cNvPicPr preferRelativeResize="0"/>
          <p:nvPr/>
        </p:nvPicPr>
        <p:blipFill>
          <a:blip r:embed="rId5">
            <a:alphaModFix/>
          </a:blip>
          <a:stretch>
            <a:fillRect/>
          </a:stretch>
        </p:blipFill>
        <p:spPr>
          <a:xfrm>
            <a:off x="3307838" y="258668"/>
            <a:ext cx="1397850" cy="556633"/>
          </a:xfrm>
          <a:prstGeom prst="rect">
            <a:avLst/>
          </a:prstGeom>
          <a:noFill/>
          <a:ln>
            <a:noFill/>
          </a:ln>
        </p:spPr>
      </p:pic>
      <p:pic>
        <p:nvPicPr>
          <p:cNvPr id="57" name="Google Shape;57;p13"/>
          <p:cNvPicPr preferRelativeResize="0"/>
          <p:nvPr/>
        </p:nvPicPr>
        <p:blipFill>
          <a:blip r:embed="rId6">
            <a:alphaModFix/>
          </a:blip>
          <a:stretch>
            <a:fillRect/>
          </a:stretch>
        </p:blipFill>
        <p:spPr>
          <a:xfrm>
            <a:off x="294874" y="355001"/>
            <a:ext cx="1926426" cy="460300"/>
          </a:xfrm>
          <a:prstGeom prst="rect">
            <a:avLst/>
          </a:prstGeom>
          <a:noFill/>
          <a:ln>
            <a:noFill/>
          </a:ln>
        </p:spPr>
      </p:pic>
      <p:sp>
        <p:nvSpPr>
          <p:cNvPr id="5" name="Prostokąt 4"/>
          <p:cNvSpPr/>
          <p:nvPr/>
        </p:nvSpPr>
        <p:spPr>
          <a:xfrm>
            <a:off x="294876" y="1044360"/>
            <a:ext cx="4410813" cy="400110"/>
          </a:xfrm>
          <a:prstGeom prst="rect">
            <a:avLst/>
          </a:prstGeom>
        </p:spPr>
        <p:txBody>
          <a:bodyPr wrap="square">
            <a:spAutoFit/>
            <a:scene3d>
              <a:camera prst="orthographicFront"/>
              <a:lightRig rig="morning" dir="t"/>
            </a:scene3d>
            <a:sp3d extrusionH="57150" prstMaterial="matte">
              <a:bevelT w="38100" h="38100"/>
              <a:bevelB w="38100" h="38100"/>
            </a:sp3d>
          </a:bodyPr>
          <a:lstStyle/>
          <a:p>
            <a:pPr algn="ctr"/>
            <a:endParaRPr lang="pl-PL" sz="2000" b="1" dirty="0">
              <a:latin typeface="Book Antiqua" panose="02040602050305030304" pitchFamily="18" charset="0"/>
            </a:endParaRPr>
          </a:p>
        </p:txBody>
      </p:sp>
      <p:sp>
        <p:nvSpPr>
          <p:cNvPr id="6" name="Prostokąt 5"/>
          <p:cNvSpPr/>
          <p:nvPr/>
        </p:nvSpPr>
        <p:spPr>
          <a:xfrm>
            <a:off x="426159" y="2844802"/>
            <a:ext cx="4495832" cy="369332"/>
          </a:xfrm>
          <a:prstGeom prst="rect">
            <a:avLst/>
          </a:prstGeom>
        </p:spPr>
        <p:txBody>
          <a:bodyPr wrap="square">
            <a:spAutoFit/>
            <a:scene3d>
              <a:camera prst="orthographicFront"/>
              <a:lightRig rig="threePt" dir="t"/>
            </a:scene3d>
            <a:sp3d extrusionH="57150">
              <a:bevelT w="38100" h="38100"/>
            </a:sp3d>
          </a:bodyPr>
          <a:lstStyle/>
          <a:p>
            <a:pPr algn="ctr"/>
            <a:endParaRPr lang="pl-PL" dirty="0">
              <a:solidFill>
                <a:schemeClr val="accent4">
                  <a:lumMod val="50000"/>
                </a:schemeClr>
              </a:solidFill>
              <a:latin typeface="Book Antiqua" panose="02040602050305030304" pitchFamily="18" charset="0"/>
            </a:endParaRPr>
          </a:p>
        </p:txBody>
      </p:sp>
      <p:sp>
        <p:nvSpPr>
          <p:cNvPr id="3" name="pole tekstowe 2">
            <a:extLst>
              <a:ext uri="{FF2B5EF4-FFF2-40B4-BE49-F238E27FC236}">
                <a16:creationId xmlns:a16="http://schemas.microsoft.com/office/drawing/2014/main" xmlns="" id="{866BA1A7-5454-4326-B5C4-F336F7B36E24}"/>
              </a:ext>
            </a:extLst>
          </p:cNvPr>
          <p:cNvSpPr txBox="1"/>
          <p:nvPr/>
        </p:nvSpPr>
        <p:spPr>
          <a:xfrm>
            <a:off x="294874" y="1244415"/>
            <a:ext cx="8280920" cy="4708981"/>
          </a:xfrm>
          <a:prstGeom prst="rect">
            <a:avLst/>
          </a:prstGeom>
          <a:noFill/>
        </p:spPr>
        <p:txBody>
          <a:bodyPr wrap="square" rtlCol="0">
            <a:spAutoFit/>
          </a:bodyPr>
          <a:lstStyle/>
          <a:p>
            <a:pPr algn="just"/>
            <a:r>
              <a:rPr lang="pl-PL" sz="2000" b="1" dirty="0"/>
              <a:t>Odnawialne źródła energii (OZE) </a:t>
            </a:r>
            <a:r>
              <a:rPr lang="pl-PL" sz="2000" dirty="0"/>
              <a:t>są to niekopalne źródła energii, obejmujące energię wiatru, energię promieniowania słonecznego, energię </a:t>
            </a:r>
            <a:r>
              <a:rPr lang="pl-PL" sz="2000" dirty="0" err="1"/>
              <a:t>aerotermalną</a:t>
            </a:r>
            <a:r>
              <a:rPr lang="pl-PL" sz="2000" dirty="0"/>
              <a:t>, energię geotermalną, energię hydrotermalną, hydroenergię, energię fal, prądów i pływów morskich, energię otrzymywaną z biomasy, biogazu, biogazu rolniczego oraz z </a:t>
            </a:r>
            <a:r>
              <a:rPr lang="pl-PL" sz="2000" dirty="0" err="1"/>
              <a:t>biopłynów</a:t>
            </a:r>
            <a:r>
              <a:rPr lang="pl-PL" sz="2000" dirty="0"/>
              <a:t>. </a:t>
            </a:r>
          </a:p>
          <a:p>
            <a:pPr algn="just"/>
            <a:endParaRPr lang="pl-PL" sz="2000" dirty="0"/>
          </a:p>
          <a:p>
            <a:pPr algn="just"/>
            <a:r>
              <a:rPr lang="pl-PL" sz="2000" dirty="0"/>
              <a:t>W warunkach Polski wykorzystywane są w praktyce następujące źródła:</a:t>
            </a:r>
          </a:p>
          <a:p>
            <a:pPr marL="342900" indent="-342900" algn="just">
              <a:buFont typeface="Wingdings" panose="05000000000000000000" pitchFamily="2" charset="2"/>
              <a:buChar char="v"/>
            </a:pPr>
            <a:r>
              <a:rPr lang="pl-PL" sz="2000" dirty="0"/>
              <a:t>energia promieniowania słonecznego – </a:t>
            </a:r>
            <a:r>
              <a:rPr lang="pl-PL" sz="2000" dirty="0" err="1"/>
              <a:t>fotowoltaika</a:t>
            </a:r>
            <a:r>
              <a:rPr lang="pl-PL" sz="2000" dirty="0"/>
              <a:t> (produkcja energii elektrycznej), instalacje solarne (produkcja ciepła),</a:t>
            </a:r>
          </a:p>
          <a:p>
            <a:pPr marL="342900" indent="-342900" algn="just">
              <a:buFont typeface="Wingdings" panose="05000000000000000000" pitchFamily="2" charset="2"/>
              <a:buChar char="v"/>
            </a:pPr>
            <a:r>
              <a:rPr lang="pl-PL" sz="2000" dirty="0"/>
              <a:t>energia wiatru – generatory wiatrakowe – produkcja energii elektrycznej,</a:t>
            </a:r>
          </a:p>
          <a:p>
            <a:pPr marL="342900" indent="-342900" algn="just">
              <a:buFont typeface="Wingdings" panose="05000000000000000000" pitchFamily="2" charset="2"/>
              <a:buChar char="v"/>
            </a:pPr>
            <a:r>
              <a:rPr lang="pl-PL" sz="2000" dirty="0"/>
              <a:t>biomasa, biogaz, </a:t>
            </a:r>
            <a:r>
              <a:rPr lang="pl-PL" sz="2000" dirty="0" err="1"/>
              <a:t>biopłyny</a:t>
            </a:r>
            <a:r>
              <a:rPr lang="pl-PL" sz="2000" dirty="0"/>
              <a:t> – generatory energii - produkcja energii elektrycznej/cieplnej,</a:t>
            </a:r>
          </a:p>
          <a:p>
            <a:pPr marL="342900" indent="-342900" algn="just">
              <a:buFont typeface="Wingdings" panose="05000000000000000000" pitchFamily="2" charset="2"/>
              <a:buChar char="v"/>
            </a:pPr>
            <a:r>
              <a:rPr lang="pl-PL" sz="2000" dirty="0"/>
              <a:t>energia </a:t>
            </a:r>
            <a:r>
              <a:rPr lang="pl-PL" sz="2000" dirty="0" err="1"/>
              <a:t>aerotermalna</a:t>
            </a:r>
            <a:r>
              <a:rPr lang="pl-PL" sz="2000" dirty="0"/>
              <a:t>, geotermalna – energia elektryczna i cieplna,</a:t>
            </a:r>
          </a:p>
          <a:p>
            <a:pPr marL="342900" indent="-342900" algn="just">
              <a:buFont typeface="Wingdings" panose="05000000000000000000" pitchFamily="2" charset="2"/>
              <a:buChar char="v"/>
            </a:pPr>
            <a:r>
              <a:rPr lang="pl-PL" sz="2000" dirty="0"/>
              <a:t>energetyka wodna – produkcja energii elektrycznej.</a:t>
            </a:r>
            <a:endParaRPr lang="pl-PL" sz="2000" dirty="0">
              <a:solidFill>
                <a:schemeClr val="tx2">
                  <a:lumMod val="50000"/>
                </a:schemeClr>
              </a:solidFill>
            </a:endParaRPr>
          </a:p>
          <a:p>
            <a:endParaRPr lang="pl-PL" sz="2000" dirty="0">
              <a:solidFill>
                <a:schemeClr val="tx2">
                  <a:lumMod val="50000"/>
                </a:schemeClr>
              </a:solidFill>
            </a:endParaRPr>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24393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415</TotalTime>
  <Words>1188</Words>
  <Application>Microsoft Office PowerPoint</Application>
  <PresentationFormat>Pokaz na ekranie (4:3)</PresentationFormat>
  <Paragraphs>78</Paragraphs>
  <Slides>28</Slides>
  <Notes>28</Notes>
  <HiddenSlides>0</HiddenSlides>
  <MMClips>0</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JW</dc:creator>
  <cp:lastModifiedBy>RCP</cp:lastModifiedBy>
  <cp:revision>52</cp:revision>
  <dcterms:created xsi:type="dcterms:W3CDTF">2023-07-07T09:32:50Z</dcterms:created>
  <dcterms:modified xsi:type="dcterms:W3CDTF">2023-09-05T11:22:40Z</dcterms:modified>
</cp:coreProperties>
</file>