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92" r:id="rId3"/>
    <p:sldId id="257" r:id="rId4"/>
    <p:sldId id="296" r:id="rId5"/>
    <p:sldId id="275" r:id="rId6"/>
    <p:sldId id="295" r:id="rId7"/>
    <p:sldId id="300" r:id="rId8"/>
    <p:sldId id="297" r:id="rId9"/>
    <p:sldId id="278" r:id="rId10"/>
    <p:sldId id="293" r:id="rId11"/>
    <p:sldId id="301" r:id="rId12"/>
    <p:sldId id="258" r:id="rId13"/>
    <p:sldId id="279" r:id="rId14"/>
    <p:sldId id="280" r:id="rId15"/>
    <p:sldId id="261" r:id="rId16"/>
    <p:sldId id="259" r:id="rId17"/>
    <p:sldId id="262" r:id="rId18"/>
    <p:sldId id="298" r:id="rId19"/>
    <p:sldId id="299" r:id="rId20"/>
    <p:sldId id="284" r:id="rId21"/>
    <p:sldId id="302" r:id="rId22"/>
    <p:sldId id="266" r:id="rId23"/>
    <p:sldId id="294" r:id="rId2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7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7C0A6-4B2F-4A8D-A368-0AE0A6556024}" type="datetimeFigureOut">
              <a:rPr lang="pl-PL" smtClean="0"/>
              <a:t>2023-09-05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235F2-74FE-46CF-A163-2DC0095122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5517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D235F2-74FE-46CF-A163-2DC00951221E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3747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/>
          <p:cNvGrpSpPr/>
          <p:nvPr/>
        </p:nvGrpSpPr>
        <p:grpSpPr>
          <a:xfrm>
            <a:off x="0" y="-8466"/>
            <a:ext cx="9144000" cy="6866467"/>
            <a:chOff x="0" y="-8467"/>
            <a:chExt cx="12192000" cy="6866467"/>
          </a:xfrm>
        </p:grpSpPr>
        <p:cxnSp>
          <p:nvCxnSpPr>
            <p:cNvPr id="32" name="Łącznik prosty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Prostokąt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Prostokąt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Trójkąt równoramienny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Prostokąt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Prostokąt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Prostokąt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Trójkąt równoramienny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Trójkąt równoramienny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rtlCol="0"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rtlCol="0"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l-PL" noProof="0"/>
              <a:t>Kliknij, aby edytować styl wzorca podtytułu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C260A1-C2F7-4D00-BAD5-5924CA302D1E}" type="datetimeFigureOut">
              <a:rPr lang="pl-PL" smtClean="0"/>
              <a:t>2023-09-05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2D4C9B0D-B951-4C9E-A87B-93648768710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rtlCol="0" anchor="ctr">
            <a:normAutofit/>
          </a:bodyPr>
          <a:lstStyle>
            <a:lvl1pPr algn="l">
              <a:defRPr sz="4400" b="0" cap="none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C260A1-C2F7-4D00-BAD5-5924CA302D1E}" type="datetimeFigureOut">
              <a:rPr lang="pl-PL" smtClean="0"/>
              <a:t>2023-09-05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2D4C9B0D-B951-4C9E-A87B-93648768710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ytat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rtlCol="0" anchor="ctr">
            <a:normAutofit/>
          </a:bodyPr>
          <a:lstStyle>
            <a:lvl1pPr algn="l">
              <a:defRPr sz="4400" b="0" cap="none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23" name="Tekst — symbol zastępczy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C260A1-C2F7-4D00-BAD5-5924CA302D1E}" type="datetimeFigureOut">
              <a:rPr lang="pl-PL" smtClean="0"/>
              <a:t>2023-09-05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2D4C9B0D-B951-4C9E-A87B-936487687108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Pole tekstowe 19"/>
          <p:cNvSpPr txBox="1"/>
          <p:nvPr/>
        </p:nvSpPr>
        <p:spPr>
          <a:xfrm>
            <a:off x="406402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pl-PL" sz="8000" noProof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„</a:t>
            </a:r>
          </a:p>
        </p:txBody>
      </p:sp>
      <p:sp>
        <p:nvSpPr>
          <p:cNvPr id="22" name="Pole tekstowe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pl-PL" sz="8000" noProof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pl-PL" noProof="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rtlCol="0" anchor="b">
            <a:normAutofit/>
          </a:bodyPr>
          <a:lstStyle>
            <a:lvl1pPr algn="l">
              <a:defRPr sz="4400" b="0" cap="none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C260A1-C2F7-4D00-BAD5-5924CA302D1E}" type="datetimeFigureOut">
              <a:rPr lang="pl-PL" smtClean="0"/>
              <a:t>2023-09-05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2D4C9B0D-B951-4C9E-A87B-93648768710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ytat — 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rtlCol="0" anchor="ctr">
            <a:normAutofit/>
          </a:bodyPr>
          <a:lstStyle>
            <a:lvl1pPr algn="l">
              <a:defRPr sz="4400" b="0" cap="none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23" name="Tekst — symbol zastępczy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rtlCol="0"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C260A1-C2F7-4D00-BAD5-5924CA302D1E}" type="datetimeFigureOut">
              <a:rPr lang="pl-PL" smtClean="0"/>
              <a:t>2023-09-05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2D4C9B0D-B951-4C9E-A87B-936487687108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Pole tekstowe 23"/>
          <p:cNvSpPr txBox="1"/>
          <p:nvPr/>
        </p:nvSpPr>
        <p:spPr>
          <a:xfrm>
            <a:off x="406402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pl-PL" sz="8000" noProof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„</a:t>
            </a:r>
          </a:p>
        </p:txBody>
      </p:sp>
      <p:sp>
        <p:nvSpPr>
          <p:cNvPr id="25" name="Pole tekstowe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pl-PL" sz="8000" noProof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rtlCol="0" anchor="ctr">
            <a:normAutofit/>
          </a:bodyPr>
          <a:lstStyle>
            <a:lvl1pPr algn="l">
              <a:defRPr sz="4400" b="0" cap="none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23" name="Tekst — symbol zastępczy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rtlCol="0"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C260A1-C2F7-4D00-BAD5-5924CA302D1E}" type="datetimeFigureOut">
              <a:rPr lang="pl-PL" smtClean="0"/>
              <a:t>2023-09-05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2D4C9B0D-B951-4C9E-A87B-93648768710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C260A1-C2F7-4D00-BAD5-5924CA302D1E}" type="datetimeFigureOut">
              <a:rPr lang="pl-PL" smtClean="0"/>
              <a:t>2023-09-05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2D4C9B0D-B951-4C9E-A87B-93648768710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rtlCol="0" anchor="ctr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C260A1-C2F7-4D00-BAD5-5924CA302D1E}" type="datetimeFigureOut">
              <a:rPr lang="pl-PL" smtClean="0"/>
              <a:t>2023-09-05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2D4C9B0D-B951-4C9E-A87B-93648768710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360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C260A1-C2F7-4D00-BAD5-5924CA302D1E}" type="datetimeFigureOut">
              <a:rPr lang="pl-PL" smtClean="0"/>
              <a:t>2023-09-05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2D4C9B0D-B951-4C9E-A87B-93648768710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rtlCol="0"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C260A1-C2F7-4D00-BAD5-5924CA302D1E}" type="datetimeFigureOut">
              <a:rPr lang="pl-PL" smtClean="0"/>
              <a:t>2023-09-05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2D4C9B0D-B951-4C9E-A87B-93648768710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C260A1-C2F7-4D00-BAD5-5924CA302D1E}" type="datetimeFigureOut">
              <a:rPr lang="pl-PL" smtClean="0"/>
              <a:t>2023-09-05</a:t>
            </a:fld>
            <a:endParaRPr lang="pl-PL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2D4C9B0D-B951-4C9E-A87B-93648768710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 rtlCol="0">
            <a:normAutofit/>
          </a:bodyPr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 rtlCol="0">
            <a:normAutofit/>
          </a:bodyPr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C260A1-C2F7-4D00-BAD5-5924CA302D1E}" type="datetimeFigureOut">
              <a:rPr lang="pl-PL" smtClean="0"/>
              <a:t>2023-09-05</a:t>
            </a:fld>
            <a:endParaRPr lang="pl-PL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2D4C9B0D-B951-4C9E-A87B-93648768710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 rtlCol="0"/>
          <a:lstStyle/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C260A1-C2F7-4D00-BAD5-5924CA302D1E}" type="datetimeFigureOut">
              <a:rPr lang="pl-PL" smtClean="0"/>
              <a:t>2023-09-05</a:t>
            </a:fld>
            <a:endParaRPr lang="pl-PL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2D4C9B0D-B951-4C9E-A87B-93648768710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C260A1-C2F7-4D00-BAD5-5924CA302D1E}" type="datetimeFigureOut">
              <a:rPr lang="pl-PL" smtClean="0"/>
              <a:t>2023-09-05</a:t>
            </a:fld>
            <a:endParaRPr lang="pl-PL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2D4C9B0D-B951-4C9E-A87B-93648768710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8000" y="1498604"/>
            <a:ext cx="2890896" cy="1278466"/>
          </a:xfrm>
        </p:spPr>
        <p:txBody>
          <a:bodyPr rtlCol="0" anchor="b">
            <a:normAutofit/>
          </a:bodyPr>
          <a:lstStyle>
            <a:lvl1pPr>
              <a:defRPr sz="200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3570346" y="514924"/>
            <a:ext cx="3385156" cy="5526437"/>
          </a:xfrm>
        </p:spPr>
        <p:txBody>
          <a:bodyPr rtlCol="0">
            <a:normAutofit/>
          </a:bodyPr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508000" y="2777069"/>
            <a:ext cx="2890896" cy="2584449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C260A1-C2F7-4D00-BAD5-5924CA302D1E}" type="datetimeFigureOut">
              <a:rPr lang="pl-PL" smtClean="0"/>
              <a:t>2023-09-05</a:t>
            </a:fld>
            <a:endParaRPr lang="pl-PL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2D4C9B0D-B951-4C9E-A87B-93648768710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pl-PL" noProof="0"/>
              <a:t>Kliknij, aby edytować styl</a:t>
            </a:r>
            <a:endParaRPr lang="pl-PL" noProof="0" dirty="0"/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1C260A1-C2F7-4D00-BAD5-5924CA302D1E}" type="datetimeFigureOut">
              <a:rPr lang="pl-PL" smtClean="0"/>
              <a:t>2023-09-05</a:t>
            </a:fld>
            <a:endParaRPr lang="pl-PL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pl-PL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2D4C9B0D-B951-4C9E-A87B-93648768710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6"/>
          <p:cNvGrpSpPr/>
          <p:nvPr/>
        </p:nvGrpSpPr>
        <p:grpSpPr>
          <a:xfrm>
            <a:off x="0" y="-8466"/>
            <a:ext cx="9144000" cy="6866467"/>
            <a:chOff x="0" y="-8467"/>
            <a:chExt cx="12192000" cy="6866467"/>
          </a:xfrm>
        </p:grpSpPr>
        <p:cxnSp>
          <p:nvCxnSpPr>
            <p:cNvPr id="20" name="Łącznik prosty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Prostokąt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Prostokąt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Trójkąt równoramienny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Prostokąt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Prostokąt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Prostokąt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Trójkąt równoramienny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Trójkąt równoramienny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l-PL" noProof="0" dirty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/>
              <a:t>Kliknij, aby edytować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260A1-C2F7-4D00-BAD5-5924CA302D1E}" type="datetimeFigureOut">
              <a:rPr lang="pl-PL" smtClean="0"/>
              <a:t>2023-09-05</a:t>
            </a:fld>
            <a:endParaRPr lang="pl-PL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508000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D4C9B0D-B951-4C9E-A87B-936487687108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ECA9DF67-E5CB-4BC4-8C35-39054AA2A3AB}"/>
              </a:ext>
            </a:extLst>
          </p:cNvPr>
          <p:cNvSpPr/>
          <p:nvPr/>
        </p:nvSpPr>
        <p:spPr>
          <a:xfrm>
            <a:off x="-324544" y="2397948"/>
            <a:ext cx="6264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REGENERACJA </a:t>
            </a:r>
            <a:br>
              <a:rPr lang="pl-PL" sz="24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pl-PL" sz="24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I ODKAŻANIE TERENÓW, REKULTYWACJA GRUNTÓW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E1C8567B-EE69-4939-A7CB-0752B5E46FA3}"/>
              </a:ext>
            </a:extLst>
          </p:cNvPr>
          <p:cNvSpPr/>
          <p:nvPr/>
        </p:nvSpPr>
        <p:spPr>
          <a:xfrm>
            <a:off x="359532" y="1484784"/>
            <a:ext cx="84249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przypadku upraw rolnych rozwiązania proekologiczne, mające nie dopuścić do degradacji gleby to: </a:t>
            </a:r>
          </a:p>
          <a:p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ewolucyjna rezygnacja ze sztucznych nawozów i zastępowanie ich nawozami naturalnymi, (np. obornikiem, kompostem, gnojówką, nawozami zielonymi),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zastępowanie upraw GMO takimi, których materiał siewny lub sadzeniowy jest stworzony we własnym gospodarstwie,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powrót do płodozmianu w celu podtrzymania żyzności gleby oraz stosowanie nawozów zielonych (w ten sposób odtwarza się właściwą strukturę gleby).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4080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053FED9B-73E9-4B03-9AA2-A54D4338D50A}"/>
              </a:ext>
            </a:extLst>
          </p:cNvPr>
          <p:cNvSpPr/>
          <p:nvPr/>
        </p:nvSpPr>
        <p:spPr>
          <a:xfrm>
            <a:off x="179512" y="2852936"/>
            <a:ext cx="5328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pl-PL" sz="24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REGENERACJA, ODKAŻENIE</a:t>
            </a:r>
            <a:br>
              <a:rPr lang="pl-PL" sz="24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4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I REKULTYWACJA GRUNTÓW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984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431540" y="1797784"/>
            <a:ext cx="66967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Zależnie od stopnia degradacji terenu przeprowadza się: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rekultywację gleby,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bioremediację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renaturalizację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rekultywację krajobrazu,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rewitalizację.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D365E3B1-3531-4F3E-8A98-23AF6ACD1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2492896"/>
            <a:ext cx="3901976" cy="2596588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395536" y="6453336"/>
            <a:ext cx="6264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395536" y="6444044"/>
            <a:ext cx="6264696" cy="36933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b="1" i="1" dirty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Regeneracja i odkażanie terenów, rekultywacja gruntów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323528" y="836712"/>
            <a:ext cx="410445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 celu odzyskania gleb skażonych podejmuje się złożone, wieloetapowe działania, aby przywrócić im wartość użytkową – 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rekultywację gleby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Wiele lat potrzeba, żeby na takim terenie ponownie wykształciła się warstwa gleby. Niestety, niektóre zanieczyszczenia chemiczne mogą zalegać w glebach nawet przez wieki i żadne zabiegi nie są w stanie tego zmienić. Dlatego, aby przyspieszyć proces usuwania substancji toksycznych z gleby i ich rekultywację, stosuje się mieszanie gleby skażonej z glebą czystą.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769B6BEC-E685-4F37-9874-CE3DE090B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8" y="950816"/>
            <a:ext cx="4104456" cy="448077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7"/>
            <a:ext cx="4752528" cy="71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323528" y="836712"/>
            <a:ext cx="82809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l-PL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Bioremediacja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jest metodą biologicznego usuwania ze środowiska naturalnego skażeń różnego typu substancjami chemicznymi, głównie przy udziale drobnoustrojów, metodą katalizowania, destrukcji lub przekształcenia różnego rodzaju zanieczyszczeń w formy mniej szkodliwe.</a:t>
            </a:r>
            <a:b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 ten polega na usuwaniu – głównie z gleby i wód gruntowych – związków zanieczyszczających (substancji ropopochodnych, metali ciężkich i innych). 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B168712A-9C54-4F1C-A3F9-E991285C2FD6}"/>
              </a:ext>
            </a:extLst>
          </p:cNvPr>
          <p:cNvSpPr/>
          <p:nvPr/>
        </p:nvSpPr>
        <p:spPr>
          <a:xfrm>
            <a:off x="395536" y="3356992"/>
            <a:ext cx="36724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 przyszłości </a:t>
            </a:r>
            <a:r>
              <a:rPr lang="pl-PL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bioremediacja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 inne procesy wykorzystujące naturalne technologie stanowić będą tzw. ekologicznie czyste technologie.</a:t>
            </a:r>
            <a:endParaRPr lang="pl-PL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Bioremediacja, czyli jak oczyścić grunty z zanieczyszczeń ropopochodnych –  Sozosfera - ochrona środowiska">
            <a:extLst>
              <a:ext uri="{FF2B5EF4-FFF2-40B4-BE49-F238E27FC236}">
                <a16:creationId xmlns:a16="http://schemas.microsoft.com/office/drawing/2014/main" xmlns="" id="{90B68F39-0835-4920-8A0A-221CF5AC5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80928"/>
            <a:ext cx="4067944" cy="30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5536" y="6444044"/>
            <a:ext cx="6264696" cy="36933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b="1" i="1" dirty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Regeneracja i odkażanie terenów, rekultywacja gruntów</a:t>
            </a:r>
          </a:p>
        </p:txBody>
      </p:sp>
      <p:cxnSp>
        <p:nvCxnSpPr>
          <p:cNvPr id="4" name="Łącznik prosty 3"/>
          <p:cNvCxnSpPr/>
          <p:nvPr/>
        </p:nvCxnSpPr>
        <p:spPr>
          <a:xfrm>
            <a:off x="395536" y="6453336"/>
            <a:ext cx="6264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395536" y="1178548"/>
            <a:ext cx="8208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Renaturalizacja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prowadzona jest na terenach o zdegradowanych niektórych składnikach krajobrazu. Jej zadaniem jest nadawanie obszarom lub znajdującym się na nich obiektom pierwotnego wyglądu sprzed ingerencji człowieka, np. umożliwienie kształtowania się naturalnego drzewostanu na danym obszarze leśnym.</a:t>
            </a: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BD1BB3E7-2A6A-4F4F-A40E-88A6C88C3EE4}"/>
              </a:ext>
            </a:extLst>
          </p:cNvPr>
          <p:cNvSpPr/>
          <p:nvPr/>
        </p:nvSpPr>
        <p:spPr>
          <a:xfrm>
            <a:off x="417879" y="3703574"/>
            <a:ext cx="391548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Renaturalizacja</a:t>
            </a: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rzeki Mlecznej</a:t>
            </a:r>
            <a:b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Radomiu, polegająca na utworzeniu starorzeczy i meandrów.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7"/>
            <a:ext cx="4752528" cy="71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D6298B53-D64E-4297-B15D-748117956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708920"/>
            <a:ext cx="4279090" cy="320931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179512" y="1124744"/>
            <a:ext cx="8352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Rekultywacja krajobrazu 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polega na przywracaniu całkowicie zdegradowanym obszarom wartości użytkowych poprzez zmienianie ich funkcji, np. niektóre nieczynne kamieniołomy są zalewane wodą, dzięki czemu mogą pełnić nowe funkcje rekreacyjne.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D72C5232-7A4C-4908-BF7A-E7B3D3DB9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2276872"/>
            <a:ext cx="5292080" cy="2979441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41ABD9A5-C79B-4A52-ACD5-BEEB4D6A8D7A}"/>
              </a:ext>
            </a:extLst>
          </p:cNvPr>
          <p:cNvSpPr/>
          <p:nvPr/>
        </p:nvSpPr>
        <p:spPr>
          <a:xfrm>
            <a:off x="3239344" y="5410090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Rekultywacja Kopalni Dolomitu Lafarge</a:t>
            </a:r>
            <a:b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Radkowicach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5536" y="6444044"/>
            <a:ext cx="6264696" cy="36933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b="1" i="1" dirty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Regeneracja i odkażanie terenów, rekultywacja gruntów</a:t>
            </a:r>
          </a:p>
        </p:txBody>
      </p:sp>
      <p:cxnSp>
        <p:nvCxnSpPr>
          <p:cNvPr id="4" name="Łącznik prosty 3"/>
          <p:cNvCxnSpPr/>
          <p:nvPr/>
        </p:nvCxnSpPr>
        <p:spPr>
          <a:xfrm>
            <a:off x="395536" y="6453336"/>
            <a:ext cx="6264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323528" y="1338923"/>
            <a:ext cx="8208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Rewitalizacja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jest kompleksową metodą przywracania wartości użytkowych częściowo zdegradowanym obszarom. Obejmuje się nią przede wszystkim krajobrazy kulturowe, m.in. tereny miejskie czy poprzemysłowe.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A05EA441-0A45-4DFE-920C-A49007961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698" y="2489065"/>
            <a:ext cx="4864603" cy="2670357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FC06BC8C-A2A6-43A2-A2F2-675E158D66C3}"/>
              </a:ext>
            </a:extLst>
          </p:cNvPr>
          <p:cNvSpPr txBox="1"/>
          <p:nvPr/>
        </p:nvSpPr>
        <p:spPr>
          <a:xfrm>
            <a:off x="2394953" y="5252959"/>
            <a:ext cx="4233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Rewitalizacja przestrzeni miejskiej w Płocku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84075"/>
            <a:ext cx="4752528" cy="71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874BCBBF-5FCC-4BD5-A270-188672699026}"/>
              </a:ext>
            </a:extLst>
          </p:cNvPr>
          <p:cNvSpPr/>
          <p:nvPr/>
        </p:nvSpPr>
        <p:spPr>
          <a:xfrm>
            <a:off x="179512" y="2060848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2021 r. zrekultywowano 2,2 tys. ha gruntów (o 34% więcej niż w 2020 r.), powierzchnia gruntów zagospodarowanych utrzymała się na tym samym poziomie co w roku ubiegłym i wyniosła 0,5 tys. ha. Stopień rekultywacji i zagospodarowania gruntów zdewastowanych i zdegradowanych jest nadal niezadowalający i stanowił w 2021 r. odpowiednio 3,6% i 0,9% ogólnej powierzchni gruntów zdewastowanych i zdegradowanych, wynoszącej 62 tys. ha.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8124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AF03F29C-760D-45FB-86BF-565D3903E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196752"/>
            <a:ext cx="6066046" cy="339881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DC5D3C98-8789-45E2-B6F9-A768C444B611}"/>
              </a:ext>
            </a:extLst>
          </p:cNvPr>
          <p:cNvSpPr/>
          <p:nvPr/>
        </p:nvSpPr>
        <p:spPr>
          <a:xfrm>
            <a:off x="755576" y="4626955"/>
            <a:ext cx="7272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Grunty zdewastowane i zdegradowane oraz grunty zrekultywowane i zagospodarowane w Polsce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8441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053FED9B-73E9-4B03-9AA2-A54D4338D50A}"/>
              </a:ext>
            </a:extLst>
          </p:cNvPr>
          <p:cNvSpPr/>
          <p:nvPr/>
        </p:nvSpPr>
        <p:spPr>
          <a:xfrm>
            <a:off x="395536" y="1988840"/>
            <a:ext cx="5040560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2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Zagadnienia:</a:t>
            </a:r>
          </a:p>
          <a:p>
            <a:pPr marL="457200" indent="-457200">
              <a:spcBef>
                <a:spcPts val="600"/>
              </a:spcBef>
              <a:buAutoNum type="arabicPeriod"/>
            </a:pPr>
            <a:r>
              <a:rPr lang="pl-PL" sz="2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Skażenie, zubożenie i degradacja gruntów.</a:t>
            </a:r>
          </a:p>
          <a:p>
            <a:pPr marL="457200" indent="-457200">
              <a:buAutoNum type="arabicPeriod"/>
            </a:pPr>
            <a:r>
              <a:rPr lang="pl-PL" sz="2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Regeneracja, odkażenie i rekultywacja gruntów.</a:t>
            </a:r>
          </a:p>
          <a:p>
            <a:pPr marL="457200" indent="-457200">
              <a:buAutoNum type="arabicPeriod"/>
            </a:pPr>
            <a:r>
              <a:rPr lang="pl-PL" sz="2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Biofilia. </a:t>
            </a:r>
          </a:p>
          <a:p>
            <a:pPr marL="457200" indent="-457200">
              <a:buAutoNum type="arabicPeriod"/>
            </a:pPr>
            <a:r>
              <a:rPr lang="pl-PL" sz="2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Dobre praktyki.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6393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-612576" y="2492896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DOBRE PRAKTYKI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4CB6BF72-04DD-4581-82FF-3483818B9578}"/>
              </a:ext>
            </a:extLst>
          </p:cNvPr>
          <p:cNvSpPr/>
          <p:nvPr/>
        </p:nvSpPr>
        <p:spPr>
          <a:xfrm>
            <a:off x="395536" y="1124744"/>
            <a:ext cx="82809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Miechowie, województwo małopolskie, postanowiono walczyć z </a:t>
            </a:r>
            <a:r>
              <a:rPr lang="pl-PL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betonozą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miejską. Przeprowadzono rewitalizację parku, z planetarnym placem zabaw. Dzięki odpowiedniemu wykorzystaniu środków unijnych park w Miechowie przeszedł niezwykłą metamorfozę. Pojawiły się nowe alejki, system fontann przy głównym trakcie spacerowym oraz przestrzeń do rekreacji i aktywności na świeżym powietrzu. </a:t>
            </a:r>
          </a:p>
          <a:p>
            <a:pPr algn="just"/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parkowej przestrzeni posadzono </a:t>
            </a:r>
          </a:p>
          <a:p>
            <a:pPr algn="just"/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1,7 tys. drzew i krzewów.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4C6455BD-6495-4ABA-B62A-89C99890F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2780928"/>
            <a:ext cx="4191355" cy="279249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312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5536" y="6444044"/>
            <a:ext cx="6264696" cy="36933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b="1" i="1" dirty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Regeneracja i odkażanie terenów, rekultywacja gruntów</a:t>
            </a:r>
          </a:p>
        </p:txBody>
      </p:sp>
      <p:cxnSp>
        <p:nvCxnSpPr>
          <p:cNvPr id="4" name="Łącznik prosty 3"/>
          <p:cNvCxnSpPr/>
          <p:nvPr/>
        </p:nvCxnSpPr>
        <p:spPr>
          <a:xfrm>
            <a:off x="395536" y="6453336"/>
            <a:ext cx="6264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251520" y="1022857"/>
            <a:ext cx="84249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ramach rewitalizacji Łodzi opracowano i wdrożono Program Nowe Centrum Łodzi (Program NCŁ). Do degradacji obszarów miejskich w Łodzi doszło między innymi w wyniku długotrwałego braku inwestycji infrastrukturalnych, głównie dotyczących obszarów poprzemysłowych. Istotnym elementem była rekultywacja terenów zieleni miejskiej.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269ABE7F-DE4C-4FCD-8EC0-733A0A35E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872" y="2860909"/>
            <a:ext cx="6876256" cy="2686038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7"/>
            <a:ext cx="4752528" cy="71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-612576" y="2492896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Dziękuję za uwagę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2301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323528" y="2132856"/>
            <a:ext cx="82089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Zanieczyszczenie środowiska, zaburzenie ekosystemów i degradacja krajobrazów to ważne problemy, z którymi przez ludzką działalność zmaga się większość regionów na kuli ziemskiej. Nie każda nasza aktywność wywiera jednak negatywny wpływ na środowisko nas otaczające. Wzrost świadomości ekologicznej i potrzeba dbałości o środowisko powodują, że realizowane są liczne projekty mające na celu przywrócenie wartości zniszczonym obszarom..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053FED9B-73E9-4B03-9AA2-A54D4338D50A}"/>
              </a:ext>
            </a:extLst>
          </p:cNvPr>
          <p:cNvSpPr/>
          <p:nvPr/>
        </p:nvSpPr>
        <p:spPr>
          <a:xfrm>
            <a:off x="611560" y="2780928"/>
            <a:ext cx="46085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pl-PL" sz="22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SKAŻENIE, ZUBOŻENIE</a:t>
            </a:r>
            <a:br>
              <a:rPr lang="pl-PL" sz="22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2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  <a:ea typeface="Calibri" panose="020F0502020204030204" pitchFamily="34" charset="0"/>
                <a:cs typeface="Calibri" panose="020F0502020204030204" pitchFamily="34" charset="0"/>
              </a:rPr>
              <a:t>I DEGRADACJA GRUNTÓW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768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827584" y="1412776"/>
            <a:ext cx="74888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Tereny zdegradowane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obszary ziemi, które:</a:t>
            </a:r>
          </a:p>
          <a:p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zostały dotknięte poprzednimi sposobami ich zagospodarowania, jak i terenów okolicznych,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są opuszczone lub słabo wykorzystywane,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mają rzeczywiste bądź subiektywne problemy z zanieczyszczeniem,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znajdują się na rozwiniętych terenach miejskich,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wymagają działań zmierzających do przywrócenia opłacalności ich </a:t>
            </a:r>
            <a:b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ponownego wykorzystania.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9F69AEA2-2E93-4C43-9EAA-F0A6165DAB5D}"/>
              </a:ext>
            </a:extLst>
          </p:cNvPr>
          <p:cNvSpPr/>
          <p:nvPr/>
        </p:nvSpPr>
        <p:spPr>
          <a:xfrm>
            <a:off x="575556" y="1124744"/>
            <a:ext cx="79928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000" algn="just"/>
            <a:r>
              <a:rPr lang="pl-PL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Przez 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grunty zdegradowane </a:t>
            </a:r>
            <a:r>
              <a:rPr lang="pl-PL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rozumie się takie grunty, których rolnicza lub leśna wartość użytkowa zmalała, w szczególności w wyniku pogorszenia się warunków przyrodniczych albo wskutek zmian środowiska oraz działalności przemysłowej, a także wadliwej działalności rolniczej. </a:t>
            </a:r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Gruntami zdewastowanymi </a:t>
            </a:r>
            <a:r>
              <a:rPr lang="pl-PL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są takie grunty, które utraciły całkowicie wartość użytkową w wyniku ww. przyczyn. </a:t>
            </a:r>
          </a:p>
          <a:p>
            <a:pPr marR="1000" algn="just"/>
            <a:r>
              <a:rPr lang="pl-PL" sz="2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Rekultywacja gruntów </a:t>
            </a:r>
            <a:r>
              <a:rPr lang="pl-PL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nadanie lub przywrócenie gruntom zdegradowanym albo zdewastowanym wartości użytkowych lub przyrodniczych przez właściwe ukształtowanie rzeźby terenu, poprawienie właściwości fizycznych i chemicznych, uregulowanie stosunków wodnych, odtworzenie gleb, umocnienie skarp oraz odbudowanie lub zbudowanie niezbędnych dróg. 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386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8383869E-E3D9-40E6-B5E9-A1951D8BC52D}"/>
              </a:ext>
            </a:extLst>
          </p:cNvPr>
          <p:cNvSpPr/>
          <p:nvPr/>
        </p:nvSpPr>
        <p:spPr>
          <a:xfrm>
            <a:off x="359532" y="1700808"/>
            <a:ext cx="84249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Zakwaszenie gleb w Polsce stanowi jeden z najważniejszych czynników ograniczających produkcję roślinną. Przyczyniają się do niego zarówno warunki klimatyczno-glebowe, jak i działalność człowieka. </a:t>
            </a:r>
          </a:p>
          <a:p>
            <a:pPr algn="just"/>
            <a:r>
              <a:rPr lang="pl-PL" sz="2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ponad 90% obszaru kraju występują gleby wytworzone z kwaśnych skał osadowych, powstałe w wyniku wymywania kationów o charakterze zasadowym. Proces ten stymulowany jest zwykle przez opady oraz niskie temperatury, zwłaszcza w okresie jesienno-zimowym. Nie bez znaczenia pozostają także procesy mikrobiologiczne. Do zakwaszania gleby w sposób szczególny przyczynia się zatem oddziaływanie czynników naturalnych. </a:t>
            </a:r>
            <a:endParaRPr lang="pl-P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0315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053FED9B-73E9-4B03-9AA2-A54D4338D50A}"/>
              </a:ext>
            </a:extLst>
          </p:cNvPr>
          <p:cNvSpPr/>
          <p:nvPr/>
        </p:nvSpPr>
        <p:spPr>
          <a:xfrm>
            <a:off x="323528" y="908720"/>
            <a:ext cx="849694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Degradacja gleb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rolnych 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jest to ogół procesów i zjawisk, które wpływają na pogorszenie żyzności gleb i zasobności w substancje odżywcze. Najbardziej podatnymi na procesy degradacji są gleby piaszczyste, posiadające cienką warstwę próchniczną. Zagrożenia, jakie dotykają gleby rolne, mogące doprowadzić do jej degradacji to: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susza, powodująca pustynnienie gleby oraz murszenie utworów glebowych,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erozja wodna i wietrzna,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spadek zawartości glebowej materii organicznej (</a:t>
            </a:r>
            <a:r>
              <a:rPr lang="pl-PL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dehumifikacja</a:t>
            </a: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spadek różnorodności biologicznej gleby,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zasklepianie i zagęszczanie struktury gleby, wywołane pracą ciężkich maszyn oraz zabudową,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zasolenie, zakwaszenie, alkalizacja gleb,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powodzie i osuwiska ziemi,</a:t>
            </a:r>
          </a:p>
          <a:p>
            <a:pPr marL="342900" indent="-342900" algn="just">
              <a:buFont typeface="Wingdings" panose="05000000000000000000" pitchFamily="2" charset="2"/>
              <a:buChar char="v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zanieczyszczenie gleby metalami ciężkimi, węglowodorami, substancjami radioaktywnymi, lub środkami ochrony roślin (pestycydami).</a:t>
            </a:r>
            <a:endParaRPr lang="pl-PL" sz="2000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6"/>
            <a:ext cx="4752528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753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Łącznik prosty 2"/>
          <p:cNvCxnSpPr/>
          <p:nvPr/>
        </p:nvCxnSpPr>
        <p:spPr>
          <a:xfrm>
            <a:off x="395536" y="6453336"/>
            <a:ext cx="6264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ole tekstowe 3"/>
          <p:cNvSpPr txBox="1"/>
          <p:nvPr/>
        </p:nvSpPr>
        <p:spPr>
          <a:xfrm>
            <a:off x="395536" y="6444044"/>
            <a:ext cx="6264696" cy="36933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b="1" i="1" dirty="0">
                <a:solidFill>
                  <a:schemeClr val="accent3">
                    <a:lumMod val="75000"/>
                  </a:schemeClr>
                </a:solidFill>
                <a:latin typeface="Book Antiqua" pitchFamily="18" charset="0"/>
              </a:rPr>
              <a:t>Regeneracja i odkażanie terenów, rekultywacja gruntów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323528" y="1052736"/>
            <a:ext cx="842493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głównych działań podejmowanych w celu ochrony gleb należą: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Prawidłowa gospodarka rolna z zastosowaniem głównie nawozów naturalnych, racjonalne stosowanie nawozów sztucznych oraz środków ochrony roślin.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Zapobieganie erozji – działania melioracyjne, zadrzewienia śródpolne, zalesianie nieużytków.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Zapobieganie zanieczyszczaniu gleby ze źródeł komunalnych – ograniczenie ilości odpadów i właściwa gospodarka (segregacja odpadów, kompostowanie, zbiórka odpadów niebezpiecznych) oraz oczyszczanie ścieków.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Ograniczanie przemysłowych źródeł zanieczyszczenia gleb – stosowanie nowoczesnych technologii przyjaznych środowisku oraz właściwą gospodarkę odpadami poprodukcyjnymi.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Oczyszczanie gleb z substancji toksycznych oraz odkwaszanie gleb.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733257"/>
            <a:ext cx="4752528" cy="71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36806233_TF89119559.potx" id="{1E3872F3-ACF8-4F62-BDA3-7AF0783DB3BF}" vid="{D4442C5E-0DED-48BB-B45B-88834C402B07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tf89119559_win32</Template>
  <TotalTime>443</TotalTime>
  <Words>944</Words>
  <Application>Microsoft Office PowerPoint</Application>
  <PresentationFormat>Pokaz na ekranie (4:3)</PresentationFormat>
  <Paragraphs>71</Paragraphs>
  <Slides>23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4" baseType="lpstr">
      <vt:lpstr>Faseta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JW</dc:creator>
  <cp:lastModifiedBy>RCP</cp:lastModifiedBy>
  <cp:revision>71</cp:revision>
  <dcterms:created xsi:type="dcterms:W3CDTF">2023-08-10T06:38:04Z</dcterms:created>
  <dcterms:modified xsi:type="dcterms:W3CDTF">2023-09-05T11:20:16Z</dcterms:modified>
</cp:coreProperties>
</file>