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292" r:id="rId3"/>
    <p:sldId id="295" r:id="rId4"/>
    <p:sldId id="308" r:id="rId5"/>
    <p:sldId id="298" r:id="rId6"/>
    <p:sldId id="297" r:id="rId7"/>
    <p:sldId id="296" r:id="rId8"/>
    <p:sldId id="299" r:id="rId9"/>
    <p:sldId id="309" r:id="rId10"/>
    <p:sldId id="300" r:id="rId11"/>
    <p:sldId id="310" r:id="rId12"/>
    <p:sldId id="301" r:id="rId13"/>
    <p:sldId id="302" r:id="rId14"/>
    <p:sldId id="311" r:id="rId15"/>
    <p:sldId id="312" r:id="rId16"/>
    <p:sldId id="314" r:id="rId17"/>
    <p:sldId id="303" r:id="rId18"/>
    <p:sldId id="313" r:id="rId19"/>
    <p:sldId id="304" r:id="rId20"/>
    <p:sldId id="305" r:id="rId21"/>
    <p:sldId id="315" r:id="rId22"/>
    <p:sldId id="272" r:id="rId23"/>
    <p:sldId id="273" r:id="rId24"/>
    <p:sldId id="274" r:id="rId25"/>
    <p:sldId id="276" r:id="rId26"/>
    <p:sldId id="278" r:id="rId27"/>
    <p:sldId id="279" r:id="rId28"/>
    <p:sldId id="280" r:id="rId29"/>
    <p:sldId id="281" r:id="rId30"/>
    <p:sldId id="294" r:id="rId31"/>
    <p:sldId id="284" r:id="rId3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0A1E1-2C95-4F3A-9659-38FD038FCA6F}" type="datetimeFigureOut">
              <a:rPr lang="pl-PL" smtClean="0"/>
              <a:pPr/>
              <a:t>2023-09-05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1713-B581-4F9F-8CAE-CF6CA524647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0A1E1-2C95-4F3A-9659-38FD038FCA6F}" type="datetimeFigureOut">
              <a:rPr lang="pl-PL" smtClean="0"/>
              <a:pPr/>
              <a:t>2023-09-05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1713-B581-4F9F-8CAE-CF6CA524647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0A1E1-2C95-4F3A-9659-38FD038FCA6F}" type="datetimeFigureOut">
              <a:rPr lang="pl-PL" smtClean="0"/>
              <a:pPr/>
              <a:t>2023-09-05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1713-B581-4F9F-8CAE-CF6CA524647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0A1E1-2C95-4F3A-9659-38FD038FCA6F}" type="datetimeFigureOut">
              <a:rPr lang="pl-PL" smtClean="0"/>
              <a:pPr/>
              <a:t>2023-09-05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1713-B581-4F9F-8CAE-CF6CA524647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0A1E1-2C95-4F3A-9659-38FD038FCA6F}" type="datetimeFigureOut">
              <a:rPr lang="pl-PL" smtClean="0"/>
              <a:pPr/>
              <a:t>2023-09-05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1713-B581-4F9F-8CAE-CF6CA524647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0A1E1-2C95-4F3A-9659-38FD038FCA6F}" type="datetimeFigureOut">
              <a:rPr lang="pl-PL" smtClean="0"/>
              <a:pPr/>
              <a:t>2023-09-05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1713-B581-4F9F-8CAE-CF6CA524647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0A1E1-2C95-4F3A-9659-38FD038FCA6F}" type="datetimeFigureOut">
              <a:rPr lang="pl-PL" smtClean="0"/>
              <a:pPr/>
              <a:t>2023-09-05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1713-B581-4F9F-8CAE-CF6CA524647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0A1E1-2C95-4F3A-9659-38FD038FCA6F}" type="datetimeFigureOut">
              <a:rPr lang="pl-PL" smtClean="0"/>
              <a:pPr/>
              <a:t>2023-09-05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1713-B581-4F9F-8CAE-CF6CA524647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0A1E1-2C95-4F3A-9659-38FD038FCA6F}" type="datetimeFigureOut">
              <a:rPr lang="pl-PL" smtClean="0"/>
              <a:pPr/>
              <a:t>2023-09-05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1713-B581-4F9F-8CAE-CF6CA524647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0A1E1-2C95-4F3A-9659-38FD038FCA6F}" type="datetimeFigureOut">
              <a:rPr lang="pl-PL" smtClean="0"/>
              <a:pPr/>
              <a:t>2023-09-05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1713-B581-4F9F-8CAE-CF6CA524647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0A1E1-2C95-4F3A-9659-38FD038FCA6F}" type="datetimeFigureOut">
              <a:rPr lang="pl-PL" smtClean="0"/>
              <a:pPr/>
              <a:t>2023-09-05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1713-B581-4F9F-8CAE-CF6CA524647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0A1E1-2C95-4F3A-9659-38FD038FCA6F}" type="datetimeFigureOut">
              <a:rPr lang="pl-PL" smtClean="0"/>
              <a:pPr/>
              <a:t>2023-09-05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1713-B581-4F9F-8CAE-CF6CA524647F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="" xmlns:a16="http://schemas.microsoft.com/office/drawing/2014/main" id="{17134612-414E-4055-9A38-C818BADF1A06}"/>
              </a:ext>
            </a:extLst>
          </p:cNvPr>
          <p:cNvSpPr/>
          <p:nvPr/>
        </p:nvSpPr>
        <p:spPr>
          <a:xfrm>
            <a:off x="467544" y="3013501"/>
            <a:ext cx="4968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LEPSZE GOSPODAROWANIE WODĄ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733256"/>
            <a:ext cx="475252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8379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="" xmlns:a16="http://schemas.microsoft.com/office/drawing/2014/main" id="{F66A9A66-7E52-4FFE-A691-56BE783E6471}"/>
              </a:ext>
            </a:extLst>
          </p:cNvPr>
          <p:cNvSpPr/>
          <p:nvPr/>
        </p:nvSpPr>
        <p:spPr>
          <a:xfrm>
            <a:off x="359532" y="1196752"/>
            <a:ext cx="842493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000" dirty="0">
                <a:solidFill>
                  <a:srgbClr val="000000"/>
                </a:solidFill>
                <a:latin typeface="Georgia" panose="02040502050405020303" pitchFamily="18" charset="0"/>
              </a:rPr>
              <a:t>Rozkład wartości poborów wody w Polsce, w poszczególnych sektorach gospodarki na przestrzeni ostatnich 20 lat nie ulegał istotnym zmianom. Proporcje wykorzystania wody kształtowały się następująco: 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rgbClr val="000000"/>
                </a:solidFill>
                <a:latin typeface="Georgia" panose="02040502050405020303" pitchFamily="18" charset="0"/>
              </a:rPr>
              <a:t>68% wody - przemysł,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rgbClr val="000000"/>
                </a:solidFill>
                <a:latin typeface="Georgia" panose="02040502050405020303" pitchFamily="18" charset="0"/>
              </a:rPr>
              <a:t>23% wody - gospodarka komunalna,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rgbClr val="000000"/>
                </a:solidFill>
                <a:latin typeface="Georgia" panose="02040502050405020303" pitchFamily="18" charset="0"/>
              </a:rPr>
              <a:t>9% wody - napełniania i uzupełniania stawów rybnych. </a:t>
            </a:r>
          </a:p>
          <a:p>
            <a:pPr algn="just"/>
            <a:endParaRPr lang="pl-PL" sz="20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algn="just"/>
            <a:r>
              <a:rPr lang="pl-PL" sz="2000" dirty="0">
                <a:solidFill>
                  <a:srgbClr val="000000"/>
                </a:solidFill>
                <a:latin typeface="Georgia" panose="02040502050405020303" pitchFamily="18" charset="0"/>
              </a:rPr>
              <a:t>W 2021 r. zapotrzebowanie na wodę dla przemysłu, rybactwa oraz sieci wodociągowej wynosiło 9,3 tys. hm</a:t>
            </a:r>
            <a:r>
              <a:rPr lang="pl-PL" sz="2000" baseline="30000" dirty="0">
                <a:solidFill>
                  <a:srgbClr val="000000"/>
                </a:solidFill>
                <a:latin typeface="Georgia" panose="02040502050405020303" pitchFamily="18" charset="0"/>
              </a:rPr>
              <a:t>3 </a:t>
            </a:r>
            <a:r>
              <a:rPr lang="pl-PL" sz="2000" dirty="0">
                <a:solidFill>
                  <a:srgbClr val="000000"/>
                </a:solidFill>
                <a:latin typeface="Georgia" panose="02040502050405020303" pitchFamily="18" charset="0"/>
              </a:rPr>
              <a:t>(</a:t>
            </a:r>
            <a:r>
              <a:rPr lang="pl-PL" sz="2000" i="1" dirty="0">
                <a:solidFill>
                  <a:srgbClr val="000000"/>
                </a:solidFill>
                <a:latin typeface="Georgia" panose="02040502050405020303" pitchFamily="18" charset="0"/>
              </a:rPr>
              <a:t>hektometr sześcienny</a:t>
            </a:r>
            <a:r>
              <a:rPr lang="pl-PL" sz="2000" dirty="0">
                <a:solidFill>
                  <a:srgbClr val="000000"/>
                </a:solidFill>
                <a:latin typeface="Georgia" panose="02040502050405020303" pitchFamily="18" charset="0"/>
              </a:rPr>
              <a:t>). Największy udział w poborze wody (ok. 68%), przypadał na cele produkcyjne (6 334 hm</a:t>
            </a:r>
            <a:r>
              <a:rPr lang="pl-PL" sz="2000" baseline="30000" dirty="0">
                <a:solidFill>
                  <a:srgbClr val="000000"/>
                </a:solidFill>
                <a:latin typeface="Georgia" panose="02040502050405020303" pitchFamily="18" charset="0"/>
              </a:rPr>
              <a:t>3</a:t>
            </a:r>
            <a:r>
              <a:rPr lang="pl-PL" sz="2000" dirty="0">
                <a:solidFill>
                  <a:srgbClr val="000000"/>
                </a:solidFill>
                <a:latin typeface="Georgia" panose="02040502050405020303" pitchFamily="18" charset="0"/>
              </a:rPr>
              <a:t>, wobec 5 910 hm</a:t>
            </a:r>
            <a:r>
              <a:rPr lang="pl-PL" sz="2000" baseline="30000" dirty="0">
                <a:solidFill>
                  <a:srgbClr val="000000"/>
                </a:solidFill>
                <a:latin typeface="Georgia" panose="02040502050405020303" pitchFamily="18" charset="0"/>
              </a:rPr>
              <a:t>3</a:t>
            </a:r>
            <a:r>
              <a:rPr lang="pl-PL" sz="2000" dirty="0">
                <a:solidFill>
                  <a:srgbClr val="000000"/>
                </a:solidFill>
                <a:latin typeface="Georgia" panose="02040502050405020303" pitchFamily="18" charset="0"/>
              </a:rPr>
              <a:t> w 2020 r.). Wzrósł pobór wody do napełniania i uzupełniania stawów rybnych z 802 hm</a:t>
            </a:r>
            <a:r>
              <a:rPr lang="pl-PL" sz="2000" baseline="30000" dirty="0">
                <a:solidFill>
                  <a:srgbClr val="000000"/>
                </a:solidFill>
                <a:latin typeface="Georgia" panose="02040502050405020303" pitchFamily="18" charset="0"/>
              </a:rPr>
              <a:t>3</a:t>
            </a:r>
            <a:r>
              <a:rPr lang="pl-PL" sz="2000" dirty="0">
                <a:solidFill>
                  <a:srgbClr val="000000"/>
                </a:solidFill>
                <a:latin typeface="Georgia" panose="02040502050405020303" pitchFamily="18" charset="0"/>
              </a:rPr>
              <a:t> w 2020 r. do 841 hm</a:t>
            </a:r>
            <a:r>
              <a:rPr lang="pl-PL" sz="2000" baseline="30000" dirty="0">
                <a:solidFill>
                  <a:srgbClr val="000000"/>
                </a:solidFill>
                <a:latin typeface="Georgia" panose="02040502050405020303" pitchFamily="18" charset="0"/>
              </a:rPr>
              <a:t>3</a:t>
            </a:r>
            <a:r>
              <a:rPr lang="pl-PL" sz="2000" dirty="0">
                <a:solidFill>
                  <a:srgbClr val="000000"/>
                </a:solidFill>
                <a:latin typeface="Georgia" panose="02040502050405020303" pitchFamily="18" charset="0"/>
              </a:rPr>
              <a:t> w 2021 r. Pobór wody na potrzeby eksploatacji sieci wodociągowej wzrósł o ok. 136 hm</a:t>
            </a:r>
            <a:r>
              <a:rPr lang="pl-PL" sz="2000" baseline="30000" dirty="0">
                <a:solidFill>
                  <a:srgbClr val="000000"/>
                </a:solidFill>
                <a:latin typeface="Georgia" panose="02040502050405020303" pitchFamily="18" charset="0"/>
              </a:rPr>
              <a:t>3</a:t>
            </a:r>
            <a:r>
              <a:rPr lang="pl-PL" sz="2000" dirty="0">
                <a:solidFill>
                  <a:srgbClr val="000000"/>
                </a:solidFill>
                <a:latin typeface="Georgia" panose="02040502050405020303" pitchFamily="18" charset="0"/>
              </a:rPr>
              <a:t> w stosunku do 2020 r. i wyniósł 2 091 hm</a:t>
            </a:r>
            <a:r>
              <a:rPr lang="pl-PL" sz="2000" baseline="30000" dirty="0">
                <a:solidFill>
                  <a:srgbClr val="000000"/>
                </a:solidFill>
                <a:latin typeface="Georgia" panose="02040502050405020303" pitchFamily="18" charset="0"/>
              </a:rPr>
              <a:t>3</a:t>
            </a:r>
            <a:r>
              <a:rPr lang="pl-PL" sz="2000" dirty="0">
                <a:solidFill>
                  <a:srgbClr val="000000"/>
                </a:solidFill>
                <a:latin typeface="Georgia" panose="02040502050405020303" pitchFamily="18" charset="0"/>
              </a:rPr>
              <a:t>.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733256"/>
            <a:ext cx="475252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09721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="" xmlns:a16="http://schemas.microsoft.com/office/drawing/2014/main" id="{F66A9A66-7E52-4FFE-A691-56BE783E6471}"/>
              </a:ext>
            </a:extLst>
          </p:cNvPr>
          <p:cNvSpPr/>
          <p:nvPr/>
        </p:nvSpPr>
        <p:spPr>
          <a:xfrm>
            <a:off x="359532" y="1484784"/>
            <a:ext cx="84249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000" dirty="0">
                <a:solidFill>
                  <a:srgbClr val="000000"/>
                </a:solidFill>
                <a:latin typeface="Georgia" panose="02040502050405020303" pitchFamily="18" charset="0"/>
              </a:rPr>
              <a:t>Głównym źródłem zaopatrzenia gospodarki w wodę są wody powierzchniowe. Ich pobór w 2021 r. wyniósł 7,5 km</a:t>
            </a:r>
            <a:r>
              <a:rPr lang="pl-PL" sz="2000" baseline="30000" dirty="0">
                <a:solidFill>
                  <a:srgbClr val="000000"/>
                </a:solidFill>
                <a:latin typeface="Georgia" panose="02040502050405020303" pitchFamily="18" charset="0"/>
              </a:rPr>
              <a:t>3</a:t>
            </a:r>
            <a:r>
              <a:rPr lang="pl-PL" sz="2000" dirty="0">
                <a:solidFill>
                  <a:srgbClr val="000000"/>
                </a:solidFill>
                <a:latin typeface="Georgia" panose="02040502050405020303" pitchFamily="18" charset="0"/>
              </a:rPr>
              <a:t> i pokrył ok. 81% potrzeb. Wody powierzchniowe wykorzystywane były głównie do celów produkcyjnych w przemyśle. </a:t>
            </a:r>
          </a:p>
          <a:p>
            <a:pPr algn="just"/>
            <a:r>
              <a:rPr lang="pl-PL" sz="2000" dirty="0">
                <a:solidFill>
                  <a:srgbClr val="000000"/>
                </a:solidFill>
                <a:latin typeface="Georgia" panose="02040502050405020303" pitchFamily="18" charset="0"/>
              </a:rPr>
              <a:t>Pobór wód podziemnych w 2021 wyniósł 1,7 km</a:t>
            </a:r>
            <a:r>
              <a:rPr lang="pl-PL" sz="2000" baseline="30000" dirty="0">
                <a:solidFill>
                  <a:srgbClr val="000000"/>
                </a:solidFill>
                <a:latin typeface="Georgia" panose="02040502050405020303" pitchFamily="18" charset="0"/>
              </a:rPr>
              <a:t>3</a:t>
            </a:r>
            <a:r>
              <a:rPr lang="pl-PL" sz="2000" dirty="0">
                <a:solidFill>
                  <a:srgbClr val="000000"/>
                </a:solidFill>
                <a:latin typeface="Georgia" panose="02040502050405020303" pitchFamily="18" charset="0"/>
              </a:rPr>
              <a:t> i był wyższy od poboru w 2020. Jako wody o znacznie lepszej jakości niż wody powierzchniowe, wykorzystywane były głównie do zaopatrzenie ludności w wodę do picia. Na ten cel wykorzystano w 2021 r. ok. 1,5 km</a:t>
            </a:r>
            <a:r>
              <a:rPr lang="pl-PL" sz="2000" baseline="30000" dirty="0">
                <a:solidFill>
                  <a:srgbClr val="000000"/>
                </a:solidFill>
                <a:latin typeface="Georgia" panose="02040502050405020303" pitchFamily="18" charset="0"/>
              </a:rPr>
              <a:t>3</a:t>
            </a:r>
            <a:r>
              <a:rPr lang="pl-PL" sz="2000" dirty="0">
                <a:solidFill>
                  <a:srgbClr val="000000"/>
                </a:solidFill>
                <a:latin typeface="Georgia" panose="02040502050405020303" pitchFamily="18" charset="0"/>
              </a:rPr>
              <a:t> wód podziemnych. </a:t>
            </a:r>
            <a:endParaRPr lang="pl-PL" sz="2000" dirty="0">
              <a:latin typeface="Georgia" panose="02040502050405020303" pitchFamily="18" charset="0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="" xmlns:a16="http://schemas.microsoft.com/office/drawing/2014/main" id="{0B47FD95-9094-47FC-8B7C-6E7889BB4E63}"/>
              </a:ext>
            </a:extLst>
          </p:cNvPr>
          <p:cNvSpPr/>
          <p:nvPr/>
        </p:nvSpPr>
        <p:spPr>
          <a:xfrm>
            <a:off x="359532" y="4149080"/>
            <a:ext cx="83889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000" dirty="0">
                <a:solidFill>
                  <a:srgbClr val="000000"/>
                </a:solidFill>
                <a:latin typeface="Georgia" panose="02040502050405020303" pitchFamily="18" charset="0"/>
              </a:rPr>
              <a:t>Wskaźnik poboru wody, w przeliczeniu na jednego mieszkańca, plasuje Polskę z poborem wody 244 m</a:t>
            </a:r>
            <a:r>
              <a:rPr lang="pl-PL" sz="2000" baseline="30000" dirty="0">
                <a:solidFill>
                  <a:srgbClr val="000000"/>
                </a:solidFill>
                <a:latin typeface="Georgia" panose="02040502050405020303" pitchFamily="18" charset="0"/>
              </a:rPr>
              <a:t>3</a:t>
            </a:r>
            <a:r>
              <a:rPr lang="pl-PL" sz="2000" dirty="0">
                <a:solidFill>
                  <a:srgbClr val="000000"/>
                </a:solidFill>
                <a:latin typeface="Georgia" panose="02040502050405020303" pitchFamily="18" charset="0"/>
              </a:rPr>
              <a:t> w 2021 r. w środku stawki krajów UE </a:t>
            </a:r>
            <a:endParaRPr lang="pl-PL" sz="2000" dirty="0">
              <a:latin typeface="Georgia" panose="02040502050405020303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733256"/>
            <a:ext cx="475252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9318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ABDC3CC6-F787-4F51-BEB8-1466EF868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416078"/>
            <a:ext cx="4332778" cy="4233428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="" xmlns:a16="http://schemas.microsoft.com/office/drawing/2014/main" id="{5F0EA25E-D624-4F95-9C0D-D67E09AFC174}"/>
              </a:ext>
            </a:extLst>
          </p:cNvPr>
          <p:cNvSpPr/>
          <p:nvPr/>
        </p:nvSpPr>
        <p:spPr>
          <a:xfrm>
            <a:off x="179512" y="980728"/>
            <a:ext cx="83510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/>
              <a:t>Pobór wody na potrzeby gospodarki i ludności </a:t>
            </a:r>
            <a:endParaRPr lang="pl-PL" sz="2000" dirty="0"/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C202E5E9-5721-461C-A3B7-AFCAD3C46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1916832"/>
            <a:ext cx="3382770" cy="240317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733256"/>
            <a:ext cx="475252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8539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69BBC5CF-0A15-47ED-9B04-7A19D2A51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816" y="1988840"/>
            <a:ext cx="7884368" cy="2963165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="" xmlns:a16="http://schemas.microsoft.com/office/drawing/2014/main" id="{1AF4FDE9-A674-4821-82BF-D02C59F9325F}"/>
              </a:ext>
            </a:extLst>
          </p:cNvPr>
          <p:cNvSpPr/>
          <p:nvPr/>
        </p:nvSpPr>
        <p:spPr>
          <a:xfrm>
            <a:off x="827584" y="1024087"/>
            <a:ext cx="7272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/>
              <a:t>Pobór wody na potrzeby gospodarki i ludności</a:t>
            </a:r>
            <a:br>
              <a:rPr lang="pl-PL" sz="2000" b="1" dirty="0"/>
            </a:br>
            <a:r>
              <a:rPr lang="pl-PL" sz="2000" b="1" dirty="0"/>
              <a:t>według źródeł poboru </a:t>
            </a:r>
            <a:endParaRPr lang="pl-PL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733256"/>
            <a:ext cx="475252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6868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E0418A7F-DF03-49BB-8231-40555BC90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40" y="1607525"/>
            <a:ext cx="7452320" cy="3835414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="" xmlns:a16="http://schemas.microsoft.com/office/drawing/2014/main" id="{E0B3BD60-84E6-48E0-9BED-A5FB86330731}"/>
              </a:ext>
            </a:extLst>
          </p:cNvPr>
          <p:cNvSpPr/>
          <p:nvPr/>
        </p:nvSpPr>
        <p:spPr>
          <a:xfrm>
            <a:off x="251520" y="1176861"/>
            <a:ext cx="84249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/>
              <a:t>Pobór wody na potrzeby gospodarki i ludności według województw w 2021 r.</a:t>
            </a:r>
            <a:endParaRPr lang="pl-PL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733256"/>
            <a:ext cx="475252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53827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="" xmlns:a16="http://schemas.microsoft.com/office/drawing/2014/main" id="{D1CE75F3-D094-485E-830D-B2091C3EDE9C}"/>
              </a:ext>
            </a:extLst>
          </p:cNvPr>
          <p:cNvSpPr/>
          <p:nvPr/>
        </p:nvSpPr>
        <p:spPr>
          <a:xfrm>
            <a:off x="395536" y="1412776"/>
            <a:ext cx="83529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000" dirty="0">
                <a:solidFill>
                  <a:srgbClr val="000000"/>
                </a:solidFill>
                <a:latin typeface="Georgia" panose="02040502050405020303" pitchFamily="18" charset="0"/>
              </a:rPr>
              <a:t>W 2021 r. największy pobór wody odnotowano w województwie mazowieckim (2 852 hm</a:t>
            </a:r>
            <a:r>
              <a:rPr lang="pl-PL" sz="2000" baseline="30000" dirty="0">
                <a:solidFill>
                  <a:srgbClr val="000000"/>
                </a:solidFill>
                <a:latin typeface="Georgia" panose="02040502050405020303" pitchFamily="18" charset="0"/>
              </a:rPr>
              <a:t>3</a:t>
            </a:r>
            <a:r>
              <a:rPr lang="pl-PL" sz="2000" dirty="0">
                <a:solidFill>
                  <a:srgbClr val="000000"/>
                </a:solidFill>
                <a:latin typeface="Georgia" panose="02040502050405020303" pitchFamily="18" charset="0"/>
              </a:rPr>
              <a:t>), co stanowiło ok. 31% całkowitego poboru wody w kraju. Najmniejszy pobór wody odnotowano w województwie lubuskim (89 hm</a:t>
            </a:r>
            <a:r>
              <a:rPr lang="pl-PL" sz="2000" baseline="30000" dirty="0">
                <a:solidFill>
                  <a:srgbClr val="000000"/>
                </a:solidFill>
                <a:latin typeface="Georgia" panose="02040502050405020303" pitchFamily="18" charset="0"/>
              </a:rPr>
              <a:t>3</a:t>
            </a:r>
            <a:r>
              <a:rPr lang="pl-PL" sz="2000" dirty="0">
                <a:solidFill>
                  <a:srgbClr val="000000"/>
                </a:solidFill>
                <a:latin typeface="Georgia" panose="02040502050405020303" pitchFamily="18" charset="0"/>
              </a:rPr>
              <a:t>), co stanowiło ok. 1% całkowitego poboru. </a:t>
            </a:r>
          </a:p>
          <a:p>
            <a:pPr algn="just"/>
            <a:r>
              <a:rPr lang="pl-PL" sz="2000" dirty="0">
                <a:solidFill>
                  <a:srgbClr val="000000"/>
                </a:solidFill>
                <a:latin typeface="Georgia" panose="02040502050405020303" pitchFamily="18" charset="0"/>
              </a:rPr>
              <a:t>Na cele produkcyjne najwięcej wody pobrano w województwie mazowieckim (2 480 hm</a:t>
            </a:r>
            <a:r>
              <a:rPr lang="pl-PL" sz="2000" baseline="30000" dirty="0">
                <a:solidFill>
                  <a:srgbClr val="000000"/>
                </a:solidFill>
                <a:latin typeface="Georgia" panose="02040502050405020303" pitchFamily="18" charset="0"/>
              </a:rPr>
              <a:t>3</a:t>
            </a:r>
            <a:r>
              <a:rPr lang="pl-PL" sz="2000" dirty="0">
                <a:solidFill>
                  <a:srgbClr val="000000"/>
                </a:solidFill>
                <a:latin typeface="Georgia" panose="02040502050405020303" pitchFamily="18" charset="0"/>
              </a:rPr>
              <a:t>), a najmniej w województwie lubuskim oraz podlaskim (odpowiednio: 11 hm</a:t>
            </a:r>
            <a:r>
              <a:rPr lang="pl-PL" sz="2000" baseline="30000" dirty="0">
                <a:solidFill>
                  <a:srgbClr val="000000"/>
                </a:solidFill>
                <a:latin typeface="Georgia" panose="02040502050405020303" pitchFamily="18" charset="0"/>
              </a:rPr>
              <a:t>3</a:t>
            </a:r>
            <a:r>
              <a:rPr lang="pl-PL" sz="2000" dirty="0">
                <a:solidFill>
                  <a:srgbClr val="000000"/>
                </a:solidFill>
                <a:latin typeface="Georgia" panose="02040502050405020303" pitchFamily="18" charset="0"/>
              </a:rPr>
              <a:t> oraz 13 hm</a:t>
            </a:r>
            <a:r>
              <a:rPr lang="pl-PL" sz="2000" baseline="30000" dirty="0">
                <a:solidFill>
                  <a:srgbClr val="000000"/>
                </a:solidFill>
                <a:latin typeface="Georgia" panose="02040502050405020303" pitchFamily="18" charset="0"/>
              </a:rPr>
              <a:t>3</a:t>
            </a:r>
            <a:r>
              <a:rPr lang="pl-PL" sz="2000" dirty="0">
                <a:solidFill>
                  <a:srgbClr val="000000"/>
                </a:solidFill>
                <a:latin typeface="Georgia" panose="02040502050405020303" pitchFamily="18" charset="0"/>
              </a:rPr>
              <a:t>). Również w województwie mazowieckim odnotowano największy pobór wody na cele eksploatacji sieci wodociągowej (319 hm</a:t>
            </a:r>
            <a:r>
              <a:rPr lang="pl-PL" sz="2000" baseline="30000" dirty="0">
                <a:solidFill>
                  <a:srgbClr val="000000"/>
                </a:solidFill>
                <a:latin typeface="Georgia" panose="02040502050405020303" pitchFamily="18" charset="0"/>
              </a:rPr>
              <a:t>3</a:t>
            </a:r>
            <a:r>
              <a:rPr lang="pl-PL" sz="2000" dirty="0">
                <a:solidFill>
                  <a:srgbClr val="000000"/>
                </a:solidFill>
                <a:latin typeface="Georgia" panose="02040502050405020303" pitchFamily="18" charset="0"/>
              </a:rPr>
              <a:t>), natomiast najmniejszy w województwie opolskim (48 hm</a:t>
            </a:r>
            <a:r>
              <a:rPr lang="pl-PL" sz="2000" baseline="30000" dirty="0">
                <a:solidFill>
                  <a:srgbClr val="000000"/>
                </a:solidFill>
                <a:latin typeface="Georgia" panose="02040502050405020303" pitchFamily="18" charset="0"/>
              </a:rPr>
              <a:t>3</a:t>
            </a:r>
            <a:r>
              <a:rPr lang="pl-PL" sz="2000" dirty="0">
                <a:solidFill>
                  <a:srgbClr val="000000"/>
                </a:solidFill>
                <a:latin typeface="Georgia" panose="02040502050405020303" pitchFamily="18" charset="0"/>
              </a:rPr>
              <a:t>). Na cele napełniania i uzupełniania stawów rybnych najwięcej wody pobrano w województwie dolnośląskim (118 hm</a:t>
            </a:r>
            <a:r>
              <a:rPr lang="pl-PL" sz="2000" baseline="30000" dirty="0">
                <a:solidFill>
                  <a:srgbClr val="000000"/>
                </a:solidFill>
                <a:latin typeface="Georgia" panose="02040502050405020303" pitchFamily="18" charset="0"/>
              </a:rPr>
              <a:t>3</a:t>
            </a:r>
            <a:r>
              <a:rPr lang="pl-PL" sz="2000" dirty="0">
                <a:solidFill>
                  <a:srgbClr val="000000"/>
                </a:solidFill>
                <a:latin typeface="Georgia" panose="02040502050405020303" pitchFamily="18" charset="0"/>
              </a:rPr>
              <a:t>), natomiast w województwie pomorskim pobrano 3 hm</a:t>
            </a:r>
            <a:r>
              <a:rPr lang="pl-PL" sz="2000" baseline="30000" dirty="0">
                <a:solidFill>
                  <a:srgbClr val="000000"/>
                </a:solidFill>
                <a:latin typeface="Georgia" panose="02040502050405020303" pitchFamily="18" charset="0"/>
              </a:rPr>
              <a:t>3</a:t>
            </a:r>
            <a:r>
              <a:rPr lang="pl-PL" sz="2000" dirty="0">
                <a:solidFill>
                  <a:srgbClr val="000000"/>
                </a:solidFill>
                <a:latin typeface="Georgia" panose="02040502050405020303" pitchFamily="18" charset="0"/>
              </a:rPr>
              <a:t>. </a:t>
            </a:r>
            <a:endParaRPr lang="pl-PL" sz="2000" dirty="0">
              <a:latin typeface="Georgia" panose="02040502050405020303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733256"/>
            <a:ext cx="475252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5814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="" xmlns:a16="http://schemas.microsoft.com/office/drawing/2014/main" id="{CB112643-4339-41E9-B169-93C93A196983}"/>
              </a:ext>
            </a:extLst>
          </p:cNvPr>
          <p:cNvSpPr/>
          <p:nvPr/>
        </p:nvSpPr>
        <p:spPr>
          <a:xfrm>
            <a:off x="251520" y="2994051"/>
            <a:ext cx="53351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GOSPODAROWANIE ŚCIEKAMI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733256"/>
            <a:ext cx="475252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4846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="" xmlns:a16="http://schemas.microsoft.com/office/drawing/2014/main" id="{2C98F564-FAA8-42B1-AA76-A388E58035FE}"/>
              </a:ext>
            </a:extLst>
          </p:cNvPr>
          <p:cNvSpPr/>
          <p:nvPr/>
        </p:nvSpPr>
        <p:spPr>
          <a:xfrm>
            <a:off x="107504" y="1196752"/>
            <a:ext cx="85689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000" dirty="0"/>
              <a:t>Najistotniejszym zadaniem służącym poprawie jakości wód, jest udoskonalenie procesów zbierania i oczyszczania ścieków. Działalność ta ma na celu usuwanie zanieczyszczeń ze ścieków w stopniu umożliwiającym dalsze wykorzystanie wody i zmniejszającym obciążenie środowiska naturalnego.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6EE464AF-17EF-42EE-8772-B67E1BBD9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906" y="2780928"/>
            <a:ext cx="3618148" cy="2683459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733256"/>
            <a:ext cx="475252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45724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="" xmlns:a16="http://schemas.microsoft.com/office/drawing/2014/main" id="{2321E9D1-2580-4AC6-B63F-4AF653B91003}"/>
              </a:ext>
            </a:extLst>
          </p:cNvPr>
          <p:cNvSpPr/>
          <p:nvPr/>
        </p:nvSpPr>
        <p:spPr>
          <a:xfrm>
            <a:off x="359532" y="908720"/>
            <a:ext cx="842493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000" b="1" dirty="0">
                <a:solidFill>
                  <a:srgbClr val="000000"/>
                </a:solidFill>
              </a:rPr>
              <a:t>Ścieki przemysłowe </a:t>
            </a:r>
            <a:r>
              <a:rPr lang="pl-PL" sz="2000" dirty="0">
                <a:solidFill>
                  <a:srgbClr val="000000"/>
                </a:solidFill>
              </a:rPr>
              <a:t>to ścieki niebędące ściekami bytowymi albo wodami opadowymi lub roztopowymi, powstałe w związku z prowadzoną działalnością handlową, przemysłową, składową, transportową lub usługową, a także będące ich mieszaniną ze ściekami innego podmiotu, odprowadzane urządzeniami kanalizacyjnymi. </a:t>
            </a:r>
          </a:p>
          <a:p>
            <a:pPr algn="just"/>
            <a:endParaRPr lang="pl-PL" sz="2000" dirty="0">
              <a:solidFill>
                <a:srgbClr val="000000"/>
              </a:solidFill>
            </a:endParaRPr>
          </a:p>
          <a:p>
            <a:pPr algn="just"/>
            <a:r>
              <a:rPr lang="pl-PL" sz="2000" b="1" dirty="0">
                <a:solidFill>
                  <a:srgbClr val="000000"/>
                </a:solidFill>
              </a:rPr>
              <a:t>Ścieki komunalne </a:t>
            </a:r>
            <a:r>
              <a:rPr lang="pl-PL" sz="2000" dirty="0">
                <a:solidFill>
                  <a:srgbClr val="000000"/>
                </a:solidFill>
              </a:rPr>
              <a:t>to ścieki bytowe lub mieszanina ścieków bytowych ze ściekami przemysłowymi albo wodami opadowymi lub roztopowymi, odprowadzane urządzeniami służącymi do realizacji zadań własnych gminy w zakresie kanalizacji i oczyszczania ścieków komunalnych. </a:t>
            </a:r>
          </a:p>
          <a:p>
            <a:pPr algn="just"/>
            <a:r>
              <a:rPr lang="pl-PL" sz="2000" dirty="0">
                <a:solidFill>
                  <a:srgbClr val="000000"/>
                </a:solidFill>
              </a:rPr>
              <a:t>W latach 2000-2021 ilość ścieków przemysłowych i komunalnych wymagających oczyszczenia zmalała o ok. 10%, natomiast ilość ścieków nieoczyszczanych zmalała o 59%, przy jednoczesnym zmniejszeniu o 33% udziału ścieków oczyszczanych mechanicznie i ponad dwukrotnym zwiększeniu ilości ścieków oczyszczanych w oczyszczalniach z podwyższonym usuwaniem biogenów. </a:t>
            </a:r>
            <a:endParaRPr lang="pl-PL" sz="2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733256"/>
            <a:ext cx="475252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6597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733256"/>
            <a:ext cx="475252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>
            <a:extLst>
              <a:ext uri="{FF2B5EF4-FFF2-40B4-BE49-F238E27FC236}">
                <a16:creationId xmlns="" xmlns:a16="http://schemas.microsoft.com/office/drawing/2014/main" id="{0B5A1F26-E81C-43D1-AE46-6F0FF85CBE28}"/>
              </a:ext>
            </a:extLst>
          </p:cNvPr>
          <p:cNvSpPr/>
          <p:nvPr/>
        </p:nvSpPr>
        <p:spPr>
          <a:xfrm>
            <a:off x="251520" y="908720"/>
            <a:ext cx="842493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000" b="1" dirty="0">
                <a:solidFill>
                  <a:srgbClr val="000000"/>
                </a:solidFill>
              </a:rPr>
              <a:t>Oczyszczalnia ścieków </a:t>
            </a:r>
            <a:r>
              <a:rPr lang="pl-PL" sz="2000" dirty="0">
                <a:solidFill>
                  <a:srgbClr val="000000"/>
                </a:solidFill>
              </a:rPr>
              <a:t>to zespół obiektów technologicznych, służących do oczyszczania ścieków przemysłowych i komunalnych, tj. usuwania ze ścieków substancji w nich rozpuszczonych, koloidów i zawiesin, przed ich odprowadzeniem do wód lub do ziemi. </a:t>
            </a:r>
          </a:p>
          <a:p>
            <a:pPr algn="just"/>
            <a:r>
              <a:rPr lang="pl-PL" sz="2000" dirty="0">
                <a:solidFill>
                  <a:srgbClr val="000000"/>
                </a:solidFill>
              </a:rPr>
              <a:t>Ze względu na rodzaj stosowanych sposobów oczyszczania ścieków i związanych z nimi procesów, oczyszczalnie dzieli się na: </a:t>
            </a:r>
          </a:p>
          <a:p>
            <a:r>
              <a:rPr lang="pl-PL" sz="2000" b="1" dirty="0">
                <a:solidFill>
                  <a:srgbClr val="000000"/>
                </a:solidFill>
              </a:rPr>
              <a:t>mechaniczne </a:t>
            </a:r>
            <a:r>
              <a:rPr lang="pl-PL" sz="2000" dirty="0">
                <a:solidFill>
                  <a:srgbClr val="000000"/>
                </a:solidFill>
              </a:rPr>
              <a:t>– usuwające przy użyciu krat, sit, piaskowników jedynie zanieczyszczenia nierozpuszczalne, tj. ciała stałe i tłuszcze ulegające osadzaniu, </a:t>
            </a:r>
          </a:p>
          <a:p>
            <a:r>
              <a:rPr lang="pl-PL" sz="2000" b="1" dirty="0">
                <a:solidFill>
                  <a:srgbClr val="000000"/>
                </a:solidFill>
              </a:rPr>
              <a:t>chemiczne </a:t>
            </a:r>
            <a:r>
              <a:rPr lang="pl-PL" sz="2000" dirty="0">
                <a:solidFill>
                  <a:srgbClr val="000000"/>
                </a:solidFill>
              </a:rPr>
              <a:t>– oczyszczające ścieki poprzez wytrącanie niektórych związków rozpuszczalnych lub neutralizację ścieków metodami chemicznymi, takimi jak koagulacja, sorpcja na węglu aktywnym itp., </a:t>
            </a:r>
          </a:p>
          <a:p>
            <a:r>
              <a:rPr lang="pl-PL" sz="2000" b="1" dirty="0">
                <a:solidFill>
                  <a:srgbClr val="000000"/>
                </a:solidFill>
              </a:rPr>
              <a:t>biologiczne </a:t>
            </a:r>
            <a:r>
              <a:rPr lang="pl-PL" sz="2000" dirty="0">
                <a:solidFill>
                  <a:srgbClr val="000000"/>
                </a:solidFill>
              </a:rPr>
              <a:t>– usuwające ze ścieków zanieczyszczenia organiczne oraz związki biogenne i refrakcyjne w procesie biologicznego rozkładu, poprzez działanie mikroorganizmów i drobnoustrojów, </a:t>
            </a:r>
          </a:p>
          <a:p>
            <a:r>
              <a:rPr lang="pl-PL" sz="2000" b="1" dirty="0">
                <a:solidFill>
                  <a:srgbClr val="000000"/>
                </a:solidFill>
              </a:rPr>
              <a:t>z podwyższonym usuwaniem biogenów </a:t>
            </a:r>
            <a:r>
              <a:rPr lang="pl-PL" sz="2000" dirty="0">
                <a:solidFill>
                  <a:srgbClr val="000000"/>
                </a:solidFill>
              </a:rPr>
              <a:t>– umożliwiające zwiększoną redukcję azotu i fosforu. </a:t>
            </a:r>
          </a:p>
        </p:txBody>
      </p:sp>
    </p:spTree>
    <p:extLst>
      <p:ext uri="{BB962C8B-B14F-4D97-AF65-F5344CB8AC3E}">
        <p14:creationId xmlns:p14="http://schemas.microsoft.com/office/powerpoint/2010/main" val="1939934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="" xmlns:a16="http://schemas.microsoft.com/office/drawing/2014/main" id="{C0444278-EB9F-402D-BC84-D801F0493302}"/>
              </a:ext>
            </a:extLst>
          </p:cNvPr>
          <p:cNvSpPr/>
          <p:nvPr/>
        </p:nvSpPr>
        <p:spPr>
          <a:xfrm>
            <a:off x="827584" y="2497976"/>
            <a:ext cx="4572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200" b="1" dirty="0">
                <a:solidFill>
                  <a:schemeClr val="accent1">
                    <a:lumMod val="75000"/>
                  </a:schemeClr>
                </a:solidFill>
              </a:rPr>
              <a:t>Zagadnienia</a:t>
            </a:r>
            <a:r>
              <a:rPr lang="pl-PL" sz="2200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pPr marL="457200" indent="-457200">
              <a:spcBef>
                <a:spcPts val="600"/>
              </a:spcBef>
              <a:buAutoNum type="arabicPeriod"/>
            </a:pPr>
            <a:r>
              <a:rPr lang="pl-PL" sz="2200" dirty="0">
                <a:solidFill>
                  <a:schemeClr val="accent1">
                    <a:lumMod val="75000"/>
                  </a:schemeClr>
                </a:solidFill>
              </a:rPr>
              <a:t>Sytuacja hydrologiczna Polski.</a:t>
            </a:r>
          </a:p>
          <a:p>
            <a:pPr marL="457200" indent="-457200">
              <a:buFontTx/>
              <a:buAutoNum type="arabicPeriod"/>
            </a:pPr>
            <a:r>
              <a:rPr lang="pl-PL" sz="2200" dirty="0">
                <a:solidFill>
                  <a:schemeClr val="accent1">
                    <a:lumMod val="75000"/>
                  </a:schemeClr>
                </a:solidFill>
              </a:rPr>
              <a:t>Pobór i zużycie wody.</a:t>
            </a:r>
          </a:p>
          <a:p>
            <a:pPr marL="457200" indent="-457200">
              <a:buAutoNum type="arabicPeriod"/>
            </a:pPr>
            <a:r>
              <a:rPr lang="pl-PL" sz="2200" dirty="0">
                <a:solidFill>
                  <a:schemeClr val="accent1">
                    <a:lumMod val="75000"/>
                  </a:schemeClr>
                </a:solidFill>
              </a:rPr>
              <a:t>Gospodarka ściekami. </a:t>
            </a:r>
          </a:p>
          <a:p>
            <a:pPr marL="457200" indent="-457200">
              <a:buAutoNum type="arabicPeriod"/>
            </a:pPr>
            <a:r>
              <a:rPr lang="pl-PL" sz="2200" dirty="0">
                <a:solidFill>
                  <a:schemeClr val="accent1">
                    <a:lumMod val="75000"/>
                  </a:schemeClr>
                </a:solidFill>
              </a:rPr>
              <a:t>Dobre praktyki.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733256"/>
            <a:ext cx="475252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46393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46C1D4A3-E31C-4060-BB0F-2807F6285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268760"/>
            <a:ext cx="6256562" cy="4138019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="" xmlns:a16="http://schemas.microsoft.com/office/drawing/2014/main" id="{733CB38F-C478-4F67-BF6F-5A6CAE6F7B9D}"/>
              </a:ext>
            </a:extLst>
          </p:cNvPr>
          <p:cNvSpPr/>
          <p:nvPr/>
        </p:nvSpPr>
        <p:spPr>
          <a:xfrm>
            <a:off x="1331640" y="980728"/>
            <a:ext cx="61926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/>
              <a:t>Oczyszczalnie ścieków przemysłowych i komunalnych </a:t>
            </a:r>
            <a:endParaRPr lang="pl-PL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733256"/>
            <a:ext cx="475252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82797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="" xmlns:a16="http://schemas.microsoft.com/office/drawing/2014/main" id="{CB112643-4339-41E9-B169-93C93A196983}"/>
              </a:ext>
            </a:extLst>
          </p:cNvPr>
          <p:cNvSpPr/>
          <p:nvPr/>
        </p:nvSpPr>
        <p:spPr>
          <a:xfrm>
            <a:off x="611560" y="3140968"/>
            <a:ext cx="47051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GOSPODAROWANIE WODĄ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733256"/>
            <a:ext cx="475252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40528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733256"/>
            <a:ext cx="475252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395536" y="1275929"/>
            <a:ext cx="786748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Dostępność wody w Polsce jest w bardzo dużym stopniu uzależniona: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2000" dirty="0"/>
              <a:t>wielkości opadów atmosferycznych, 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2000" dirty="0"/>
              <a:t>zdolności krajobrazu do zatrzymania wody spadającej na ziemię, czyli retencji.  </a:t>
            </a:r>
          </a:p>
          <a:p>
            <a:endParaRPr lang="pl-PL" sz="2000" dirty="0"/>
          </a:p>
          <a:p>
            <a:r>
              <a:rPr lang="pl-PL" sz="2000" dirty="0"/>
              <a:t>Na wielkość opadów można wpływać, ograniczając zmianę klimatu - zwiększy to szansę na spowolnienie lub zatrzymanie procesu wydłużania się okresów bezopadowych. </a:t>
            </a:r>
          </a:p>
          <a:p>
            <a:endParaRPr lang="pl-PL" sz="2000" dirty="0"/>
          </a:p>
          <a:p>
            <a:r>
              <a:rPr lang="pl-PL" sz="2000" dirty="0"/>
              <a:t>Nieodzownym elementem walki z suszą musi być też odejście od spalania paliw kopalnych.  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467544" y="6309320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i="1" dirty="0">
                <a:solidFill>
                  <a:schemeClr val="accent1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Book Antiqua" pitchFamily="18" charset="0"/>
              </a:rPr>
              <a:t>Lepsze gospodarowanie wodą</a:t>
            </a:r>
          </a:p>
        </p:txBody>
      </p:sp>
      <p:cxnSp>
        <p:nvCxnSpPr>
          <p:cNvPr id="12" name="Łącznik prosty 11"/>
          <p:cNvCxnSpPr/>
          <p:nvPr/>
        </p:nvCxnSpPr>
        <p:spPr>
          <a:xfrm>
            <a:off x="467544" y="6309320"/>
            <a:ext cx="8208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iegWodyf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7824" y="1124744"/>
            <a:ext cx="4032448" cy="2737547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179512" y="4080274"/>
            <a:ext cx="87849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/>
              <a:t>Na naturalny (hydrologiczny) obieg wody na Ziemi składają się następujące procesy: parowanie, przenoszenie pary i chmur przez ruchy powietrza, skraplanie pary i opady, jak również pobieranie wody i jej oddawanie w procesie oddychania (transpiracji) w biosferze, jej wsiąkanie w grunt, przepływy podziemne oraz powierzchniowe.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733256"/>
            <a:ext cx="475252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/>
          <p:cNvSpPr txBox="1"/>
          <p:nvPr/>
        </p:nvSpPr>
        <p:spPr>
          <a:xfrm>
            <a:off x="971600" y="1340768"/>
            <a:ext cx="74168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dirty="0"/>
              <a:t>W Polsce w ciągu roku wyraźnie przybywa dni z opadami powyżej</a:t>
            </a:r>
            <a:br>
              <a:rPr lang="pl-PL" sz="2000" dirty="0"/>
            </a:br>
            <a:r>
              <a:rPr lang="pl-PL" sz="2000" dirty="0"/>
              <a:t>10 mm deszczu. Intensywne opady powodują, że tylko mała część wody wsiąka w ziemię. W konsekwencji nie przesącza się ona przez kolejne warstwy gleby, nie zwiększa jej wilgotności i nie zasila zasobów wód podziemnych w głębszych warstwach wodonośnych, z których czerpiemy wodę pitną. Zamiast tego większość szybko spływa po powierzchni gruntu do kanałów i rzek, a rzekami dalej do morza.</a:t>
            </a:r>
          </a:p>
          <a:p>
            <a:endParaRPr lang="pl-PL" sz="2000" b="1" dirty="0">
              <a:solidFill>
                <a:schemeClr val="tx2"/>
              </a:solidFill>
            </a:endParaRPr>
          </a:p>
          <a:p>
            <a:pPr algn="just"/>
            <a:r>
              <a:rPr lang="pl-PL" sz="2000" dirty="0"/>
              <a:t>Kryzys klimatyczny będzie dalej pogłębiać ten deficyt. W związku z tym musimy nauczyć się zatrzymywać i bardziej efektywnie wykorzystywać wodę. </a:t>
            </a:r>
          </a:p>
          <a:p>
            <a:endParaRPr lang="pl-PL" sz="20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733256"/>
            <a:ext cx="475252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/>
          <p:cNvSpPr txBox="1"/>
          <p:nvPr/>
        </p:nvSpPr>
        <p:spPr>
          <a:xfrm>
            <a:off x="323528" y="908720"/>
            <a:ext cx="813690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dirty="0"/>
              <a:t>Ograniczanie zużycia wody przez każdego z nas jest ważne, ale indywidualne działania nie wystarczą. Potrzebne są przemyślane, kompleksowe i adekwatne do skali wyzwania działania rządu, służące ochronie zasobów i poprawie stanu wód w Polsce. Walka z kryzysem wodnym może być skuteczna jedynie w połączeniu z niezbędnymi działaniami na rzecz przeciwdziałania kryzysowi klimatycznemu. Bardzo istotne jest odbudowanie zniszczonego potencjału naturalnej retencji. Ilość wody zatrzymywanej w krajobrazie można zwiększać, </a:t>
            </a:r>
            <a:br>
              <a:rPr lang="pl-PL" sz="2000" dirty="0"/>
            </a:br>
            <a:r>
              <a:rPr lang="pl-PL" sz="2000" dirty="0"/>
              <a:t>odtwarzając naturalną retencję - czyli zdolność krajobrazu do pochłaniania i zatrzymywania wody. Jest to szczególnie istotne w Polsce, ponieważ zniszczono wiele naturalnych ekosystemów zatrzymujących wodę i dodatkowo przyspieszono jej odpływ do Bałtyku, regulując rzeki. Stało się tak, ponieważ do tej pory gospodarowanie wodami było nakierowane głównie na zarządzanie nadmiarem wód. Doprowadziło to do głębokiego deficytu wody, a także do pogorszenia się stanu wód. ​</a:t>
            </a:r>
          </a:p>
          <a:p>
            <a:r>
              <a:rPr lang="pl-PL" sz="2000" dirty="0"/>
              <a:t>​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733256"/>
            <a:ext cx="475252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/>
          <p:cNvSpPr txBox="1"/>
          <p:nvPr/>
        </p:nvSpPr>
        <p:spPr>
          <a:xfrm>
            <a:off x="467544" y="1132648"/>
            <a:ext cx="85689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dirty="0"/>
              <a:t>Odbudowywanie terenów podmokłych i bagiennych, oczek i zadrzewień śródpolnych, ochrona torfowisk i siedlisk bobrowych, wspieranie retencji glebowej, ochrona rzek i ich dolin - to powszechnie dostępne metody, które skutecznie zabezpieczyłyby tereny wiejskie przed suszą. 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323528" y="4293096"/>
            <a:ext cx="82809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200" b="1" dirty="0">
              <a:solidFill>
                <a:schemeClr val="tx2"/>
              </a:solidFill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7440090C-4F59-41DA-977C-B90DF2E6F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367" y="2477019"/>
            <a:ext cx="4093647" cy="3083881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="" xmlns:a16="http://schemas.microsoft.com/office/drawing/2014/main" id="{BBD9D1D1-48CE-475A-8FFD-A9FBDF664339}"/>
              </a:ext>
            </a:extLst>
          </p:cNvPr>
          <p:cNvSpPr/>
          <p:nvPr/>
        </p:nvSpPr>
        <p:spPr>
          <a:xfrm>
            <a:off x="683568" y="2838774"/>
            <a:ext cx="36051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000" dirty="0"/>
              <a:t>Dzięki takim działaniom można magazynować znacznie więcej wody niż poprzez retencję w sztucznych zbiornikach.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733256"/>
            <a:ext cx="475252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539552" y="2276872"/>
            <a:ext cx="82809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Istotnym elementem w walce z deficytem wody jest realna ochrona lasów wodochronnych. Dotyczy to obszaru całego kraju, w tym terenów górskich. </a:t>
            </a:r>
          </a:p>
          <a:p>
            <a:r>
              <a:rPr lang="pl-PL" sz="2000" dirty="0"/>
              <a:t>Prowadzona tam gospodarka leśna przyczynia się do przyspieszenia spływu powierzchniowego, a przez budowę dróg zrywkowych, wycinki i niszczenie ściółki znacznie zmniejsza się zdolność lasów do zatrzymywania wody.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733256"/>
            <a:ext cx="475252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733256"/>
            <a:ext cx="475252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305526" y="908720"/>
            <a:ext cx="85329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dirty="0"/>
              <a:t>Retencja jest potrzebna, a wręcz niezbędna także w miastach. Należy odejść od tworzenia betonowych i asfaltowych pustyń na rzecz naturalnych sposobów zatrzymywania wody. Szczególną ulgę przynoszą mieszkańcom miast podczas upałów. Już za 30 lat w Warszawie maksymalne temperatury mogą sięgnąć nawet 43°C, a temperatury w przedziale 30–35°C występować będą przez ok. 22–23 dni w roku. Częstość 3-dniowych fal upałów z temperaturami ponad 30°C wzrośnie o ok. 280%, a w przypadku 5-dniowych fal upałów aż o 600%.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C65E26C9-E03E-4949-85E0-DE48AACF3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919" y="3223577"/>
            <a:ext cx="4088555" cy="272570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647564" y="1124744"/>
            <a:ext cx="78488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dirty="0"/>
              <a:t>W ostatnich dziesięcioleciach korzystaliśmy przede wszystkim z wód powierzchniowych i podziemnych, zamiast retencjonować ich zasoby. Spowodowało to (w połączeniu z kryzysem klimatycznym) niedobory wody. Aby to zmienić, powinno się w pierwszej kolejności nauczyć korzystać z opadów, w drugiej kolejności - z wody z recyklingu (wdrażać obiegi zamknięte w przemyśle), a dopiero potem sięgać po zasoby wód powierzchniowych. 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3FDE06BC-8D51-4B9B-BAE3-46454BEED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3284984"/>
            <a:ext cx="3851988" cy="2558821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="" xmlns:a16="http://schemas.microsoft.com/office/drawing/2014/main" id="{B5E92A03-1CBC-4A9C-B8C1-8EA53B3BBE20}"/>
              </a:ext>
            </a:extLst>
          </p:cNvPr>
          <p:cNvSpPr/>
          <p:nvPr/>
        </p:nvSpPr>
        <p:spPr>
          <a:xfrm>
            <a:off x="503988" y="3789040"/>
            <a:ext cx="38519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000" dirty="0"/>
              <a:t>Wody podziemne powinny być żelazną rezerwą dla zaspokojenia podstawowych potrzeb ludzi.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733256"/>
            <a:ext cx="475252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="" xmlns:a16="http://schemas.microsoft.com/office/drawing/2014/main" id="{B77AEED0-8DAC-4026-9ED8-014BAA56CD70}"/>
              </a:ext>
            </a:extLst>
          </p:cNvPr>
          <p:cNvSpPr/>
          <p:nvPr/>
        </p:nvSpPr>
        <p:spPr>
          <a:xfrm>
            <a:off x="203250" y="1128196"/>
            <a:ext cx="8568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000" dirty="0">
                <a:solidFill>
                  <a:srgbClr val="000000"/>
                </a:solidFill>
                <a:latin typeface="+mj-lt"/>
              </a:rPr>
              <a:t>Woda jest jednym z najważniejszych zasobów występujących na ziemi, niezbędnym dla wszelkich form życia. Zarówno ilość, jak i jakość zasobów wodnych ma kluczowe znaczenie dla zdrowia ludności oraz sektorów gospodarki, co powoduje, że woda staje się czynnikiem decydującym o poziomie życia społeczeństwa. Środowisko wodne jest nieustannie narażone na zanieczyszczenie i wpływ działalności człowieka. </a:t>
            </a:r>
            <a:endParaRPr lang="pl-PL" sz="2000" dirty="0">
              <a:latin typeface="+mj-lt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B0935219-0944-4BDA-AD4C-10D3A5785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3" y="3140968"/>
            <a:ext cx="4439965" cy="2306028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733256"/>
            <a:ext cx="475252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00239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="" xmlns:a16="http://schemas.microsoft.com/office/drawing/2014/main" id="{29A59DD8-A667-4B52-8D7B-686E6A4B6A71}"/>
              </a:ext>
            </a:extLst>
          </p:cNvPr>
          <p:cNvSpPr/>
          <p:nvPr/>
        </p:nvSpPr>
        <p:spPr>
          <a:xfrm>
            <a:off x="215516" y="980728"/>
            <a:ext cx="871296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1B1C20"/>
                </a:solidFill>
              </a:rPr>
              <a:t>Dobre codzienne praktyki: </a:t>
            </a:r>
          </a:p>
          <a:p>
            <a:endParaRPr lang="pl-PL" sz="2000" b="1" dirty="0">
              <a:solidFill>
                <a:srgbClr val="1B1C2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rgbClr val="1B1C20"/>
                </a:solidFill>
              </a:rPr>
              <a:t>Prysznic zamiast kąpieli w wannie – pełna wanna zużywa znacznie więcej wody niż zwykły, krótki prysznic.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rgbClr val="1B1C20"/>
                </a:solidFill>
              </a:rPr>
              <a:t>Zakręcanie wody podczas mycia zębów  – niepotrzebnie zużywana woda podczas codziennej toalety.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rgbClr val="1B1C20"/>
                </a:solidFill>
              </a:rPr>
              <a:t>Uszczelnienie kranów – utrata niewielkiej ilości wody, ale w sposób ciągły, w długim okresie czasu.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rgbClr val="1B1C20"/>
                </a:solidFill>
              </a:rPr>
              <a:t>Naprawa/regulacja spłuczki w toalecie.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rgbClr val="1B1C20"/>
                </a:solidFill>
              </a:rPr>
              <a:t>Zmywanie naczyń w zmywarce – znaczne zmniejszenie zużycia wody.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rgbClr val="1B1C20"/>
                </a:solidFill>
              </a:rPr>
              <a:t>Włączanie pralki przy jej całkowitym wypełnieniu.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rgbClr val="1B1C20"/>
                </a:solidFill>
              </a:rPr>
              <a:t>Zbieranie deszczówki.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rgbClr val="1B1C20"/>
                </a:solidFill>
              </a:rPr>
              <a:t>Nie używanie wody do rozmrażania potraw.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rgbClr val="1B1C20"/>
                </a:solidFill>
              </a:rPr>
              <a:t>Wymiana kranów kurkowych na baterie jednouchwytowe oraz wyposażenie ich </a:t>
            </a:r>
            <a:r>
              <a:rPr lang="pl-PL" sz="2000" dirty="0" err="1">
                <a:solidFill>
                  <a:srgbClr val="1B1C20"/>
                </a:solidFill>
              </a:rPr>
              <a:t>perlatory</a:t>
            </a:r>
            <a:r>
              <a:rPr lang="pl-PL" sz="2000" dirty="0">
                <a:solidFill>
                  <a:srgbClr val="1B1C20"/>
                </a:solidFill>
              </a:rPr>
              <a:t>.  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733256"/>
            <a:ext cx="475252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43139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-612576" y="2492896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/>
              <a:t>Dziękuję za uwagę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733256"/>
            <a:ext cx="475252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="" xmlns:a16="http://schemas.microsoft.com/office/drawing/2014/main" id="{CB112643-4339-41E9-B169-93C93A196983}"/>
              </a:ext>
            </a:extLst>
          </p:cNvPr>
          <p:cNvSpPr/>
          <p:nvPr/>
        </p:nvSpPr>
        <p:spPr>
          <a:xfrm>
            <a:off x="395536" y="3013501"/>
            <a:ext cx="50593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SYTUACJA HYDROLOGICZNA</a:t>
            </a:r>
            <a:b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</a:b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 POLSKI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733256"/>
            <a:ext cx="475252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99751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="" xmlns:a16="http://schemas.microsoft.com/office/drawing/2014/main" id="{413BBDAE-3BF1-4B87-ACE9-51464AA1CD58}"/>
              </a:ext>
            </a:extLst>
          </p:cNvPr>
          <p:cNvSpPr/>
          <p:nvPr/>
        </p:nvSpPr>
        <p:spPr>
          <a:xfrm>
            <a:off x="179512" y="1052736"/>
            <a:ext cx="856895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000" dirty="0">
                <a:solidFill>
                  <a:srgbClr val="000000"/>
                </a:solidFill>
              </a:rPr>
              <a:t>Polska zaliczana jest do krajów ubogich w zasoby wodne. Przeciętne zasoby wód w Polsce wynoszą około 60 mld m</a:t>
            </a:r>
            <a:r>
              <a:rPr lang="pl-PL" sz="2000" baseline="30000" dirty="0">
                <a:solidFill>
                  <a:srgbClr val="000000"/>
                </a:solidFill>
              </a:rPr>
              <a:t>3</a:t>
            </a:r>
            <a:r>
              <a:rPr lang="pl-PL" sz="2000" dirty="0">
                <a:solidFill>
                  <a:srgbClr val="000000"/>
                </a:solidFill>
              </a:rPr>
              <a:t>, a w porach suchych poziom może spaść nawet poniżej 40 mld m</a:t>
            </a:r>
            <a:r>
              <a:rPr lang="pl-PL" sz="2000" baseline="30000" dirty="0">
                <a:solidFill>
                  <a:srgbClr val="000000"/>
                </a:solidFill>
              </a:rPr>
              <a:t>3</a:t>
            </a:r>
            <a:r>
              <a:rPr lang="pl-PL" sz="2000" dirty="0">
                <a:solidFill>
                  <a:srgbClr val="000000"/>
                </a:solidFill>
              </a:rPr>
              <a:t>. Zasoby wód powierzchniowych w Polsce cechuje duża zmienność czasowa i terytorialna, co powoduje okresowe nadmiary i deficyty wody w rzekach. Zbiorniki retencyjne charakteryzują się małą pojemnością, która łącznie nie przekracza 6% objętości odpływu rocznego wód z obszaru kraju, co nie zapewnia dostatecznej ochrony przed okresowymi nadmiarami lub deficytami wody. Efektem tego jest występowanie trudności w zaopatrzeniu w wodę w niektórych rejonach kraju. W szczególności na południu Polski przemysł i rozwój procesów demograficznych oraz specyficzne warunki geograficzne i hydrograficzne powodują występowanie deficytów wody. Również na południu kraju występuje znaczna zmienność przepływu wód w rzekach w czasie silnych opadów deszczu oraz przemieszczanie się zmasowanych ilości wód powodziowych stanowiących m.in. spływy z terenów górskich. </a:t>
            </a:r>
            <a:endParaRPr lang="pl-PL" sz="2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733256"/>
            <a:ext cx="475252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3067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8670D35D-5F54-48A4-8EC9-9649B9BC6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68" y="1324829"/>
            <a:ext cx="7966512" cy="4224853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="" xmlns:a16="http://schemas.microsoft.com/office/drawing/2014/main" id="{323EC6E3-A08B-42A9-AF50-B456D91D50A0}"/>
              </a:ext>
            </a:extLst>
          </p:cNvPr>
          <p:cNvSpPr/>
          <p:nvPr/>
        </p:nvSpPr>
        <p:spPr>
          <a:xfrm>
            <a:off x="251520" y="908720"/>
            <a:ext cx="81105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/>
              <a:t>Zasoby wód powierzchniowych w wybranych krajach UE </a:t>
            </a:r>
            <a:endParaRPr lang="pl-PL" sz="2000" dirty="0"/>
          </a:p>
        </p:txBody>
      </p:sp>
      <p:sp>
        <p:nvSpPr>
          <p:cNvPr id="5" name="Prostokąt 4">
            <a:extLst>
              <a:ext uri="{FF2B5EF4-FFF2-40B4-BE49-F238E27FC236}">
                <a16:creationId xmlns="" xmlns:a16="http://schemas.microsoft.com/office/drawing/2014/main" id="{40419BC2-882B-4A73-BAE8-85096920F501}"/>
              </a:ext>
            </a:extLst>
          </p:cNvPr>
          <p:cNvSpPr/>
          <p:nvPr/>
        </p:nvSpPr>
        <p:spPr>
          <a:xfrm>
            <a:off x="497836" y="5427181"/>
            <a:ext cx="13544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solidFill>
                  <a:srgbClr val="000000"/>
                </a:solidFill>
              </a:rPr>
              <a:t>Źródło: Eurostat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733256"/>
            <a:ext cx="475252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3676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A3342DE4-31ED-4ED5-BD76-1F653A346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628800"/>
            <a:ext cx="8111225" cy="3329942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="" xmlns:a16="http://schemas.microsoft.com/office/drawing/2014/main" id="{A01737DF-1505-419F-BA87-AA978F1271A2}"/>
              </a:ext>
            </a:extLst>
          </p:cNvPr>
          <p:cNvSpPr/>
          <p:nvPr/>
        </p:nvSpPr>
        <p:spPr>
          <a:xfrm>
            <a:off x="251520" y="5085184"/>
            <a:ext cx="38202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dirty="0">
                <a:solidFill>
                  <a:srgbClr val="000000"/>
                </a:solidFill>
                <a:latin typeface="Georgia" panose="02040502050405020303" pitchFamily="18" charset="0"/>
              </a:rPr>
              <a:t>Źródło: Instytut Meteorologii i Gospodarki Wodnej </a:t>
            </a:r>
            <a:endParaRPr lang="pl-PL" sz="1200" dirty="0">
              <a:latin typeface="Georgia" panose="02040502050405020303" pitchFamily="18" charset="0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="" xmlns:a16="http://schemas.microsoft.com/office/drawing/2014/main" id="{7D9152C4-C6C6-4F68-9360-52E5C514CAD6}"/>
              </a:ext>
            </a:extLst>
          </p:cNvPr>
          <p:cNvSpPr/>
          <p:nvPr/>
        </p:nvSpPr>
        <p:spPr>
          <a:xfrm>
            <a:off x="1979712" y="1165469"/>
            <a:ext cx="44760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000" b="1" dirty="0">
                <a:solidFill>
                  <a:srgbClr val="000000"/>
                </a:solidFill>
              </a:rPr>
              <a:t>Zasoby wód powierzchniowych w Polsce</a:t>
            </a:r>
            <a:endParaRPr lang="pl-PL" sz="20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733256"/>
            <a:ext cx="475252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3521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07077739-C70B-4CE1-97C2-B9123C5BF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68" y="2145370"/>
            <a:ext cx="8388424" cy="2461895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="" xmlns:a16="http://schemas.microsoft.com/office/drawing/2014/main" id="{7C8AA526-6982-4EE2-AC00-92763DCF81C8}"/>
              </a:ext>
            </a:extLst>
          </p:cNvPr>
          <p:cNvSpPr/>
          <p:nvPr/>
        </p:nvSpPr>
        <p:spPr>
          <a:xfrm>
            <a:off x="539552" y="1412776"/>
            <a:ext cx="7272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/>
              <a:t>Zasoby</a:t>
            </a:r>
            <a:r>
              <a:rPr lang="pl-PL" sz="2000" b="1" dirty="0">
                <a:solidFill>
                  <a:srgbClr val="318259"/>
                </a:solidFill>
              </a:rPr>
              <a:t> </a:t>
            </a:r>
            <a:r>
              <a:rPr lang="pl-PL" sz="2000" b="1" dirty="0"/>
              <a:t>eksploatacyjne ujęć wód podziemnych 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="" xmlns:a16="http://schemas.microsoft.com/office/drawing/2014/main" id="{1F7E4E62-28C0-4797-9BAC-2A4DB321A047}"/>
              </a:ext>
            </a:extLst>
          </p:cNvPr>
          <p:cNvSpPr/>
          <p:nvPr/>
        </p:nvSpPr>
        <p:spPr>
          <a:xfrm>
            <a:off x="611560" y="4653136"/>
            <a:ext cx="31437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solidFill>
                  <a:srgbClr val="000000"/>
                </a:solidFill>
              </a:rPr>
              <a:t>Źródło: Państwowy Instytut Geologiczny </a:t>
            </a:r>
            <a:endParaRPr lang="pl-PL" sz="1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733256"/>
            <a:ext cx="475252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5621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="" xmlns:a16="http://schemas.microsoft.com/office/drawing/2014/main" id="{CB112643-4339-41E9-B169-93C93A196983}"/>
              </a:ext>
            </a:extLst>
          </p:cNvPr>
          <p:cNvSpPr/>
          <p:nvPr/>
        </p:nvSpPr>
        <p:spPr>
          <a:xfrm>
            <a:off x="683568" y="3198167"/>
            <a:ext cx="43204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POBÓR I ZUŻYCIE WODY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733256"/>
            <a:ext cx="475252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850184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617</TotalTime>
  <Words>1112</Words>
  <Application>Microsoft Office PowerPoint</Application>
  <PresentationFormat>Pokaz na ekranie (4:3)</PresentationFormat>
  <Paragraphs>77</Paragraphs>
  <Slides>31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32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JW</dc:creator>
  <cp:lastModifiedBy>RCP</cp:lastModifiedBy>
  <cp:revision>86</cp:revision>
  <dcterms:created xsi:type="dcterms:W3CDTF">2023-08-07T10:28:15Z</dcterms:created>
  <dcterms:modified xsi:type="dcterms:W3CDTF">2023-09-05T11:44:47Z</dcterms:modified>
</cp:coreProperties>
</file>