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5"/>
  </p:notesMasterIdLst>
  <p:sldIdLst>
    <p:sldId id="256" r:id="rId2"/>
    <p:sldId id="292" r:id="rId3"/>
    <p:sldId id="257" r:id="rId4"/>
    <p:sldId id="291" r:id="rId5"/>
    <p:sldId id="258" r:id="rId6"/>
    <p:sldId id="299" r:id="rId7"/>
    <p:sldId id="293" r:id="rId8"/>
    <p:sldId id="259" r:id="rId9"/>
    <p:sldId id="260" r:id="rId10"/>
    <p:sldId id="300" r:id="rId11"/>
    <p:sldId id="301" r:id="rId12"/>
    <p:sldId id="262" r:id="rId13"/>
    <p:sldId id="286" r:id="rId14"/>
    <p:sldId id="295" r:id="rId15"/>
    <p:sldId id="296" r:id="rId16"/>
    <p:sldId id="297" r:id="rId17"/>
    <p:sldId id="263" r:id="rId18"/>
    <p:sldId id="268" r:id="rId19"/>
    <p:sldId id="287" r:id="rId20"/>
    <p:sldId id="302" r:id="rId21"/>
    <p:sldId id="303" r:id="rId22"/>
    <p:sldId id="271" r:id="rId23"/>
    <p:sldId id="304" r:id="rId24"/>
    <p:sldId id="288" r:id="rId25"/>
    <p:sldId id="273" r:id="rId26"/>
    <p:sldId id="305" r:id="rId27"/>
    <p:sldId id="277" r:id="rId28"/>
    <p:sldId id="278" r:id="rId29"/>
    <p:sldId id="306" r:id="rId30"/>
    <p:sldId id="307" r:id="rId31"/>
    <p:sldId id="308" r:id="rId32"/>
    <p:sldId id="309" r:id="rId33"/>
    <p:sldId id="284" r:id="rId34"/>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3AECB9-CF12-4FAD-933B-9B75434B8EAA}" type="datetimeFigureOut">
              <a:rPr lang="pl-PL" smtClean="0"/>
              <a:t>2023-09-01</a:t>
            </a:fld>
            <a:endParaRPr lang="pl-PL"/>
          </a:p>
        </p:txBody>
      </p:sp>
      <p:sp>
        <p:nvSpPr>
          <p:cNvPr id="4" name="Symbol zastępczy obrazu slajd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23667-CCCD-4CD3-B7F3-BF5505167FBC}" type="slidenum">
              <a:rPr lang="pl-PL" smtClean="0"/>
              <a:t>‹#›</a:t>
            </a:fld>
            <a:endParaRPr lang="pl-PL"/>
          </a:p>
        </p:txBody>
      </p:sp>
    </p:spTree>
    <p:extLst>
      <p:ext uri="{BB962C8B-B14F-4D97-AF65-F5344CB8AC3E}">
        <p14:creationId xmlns:p14="http://schemas.microsoft.com/office/powerpoint/2010/main" val="2172012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4BE23667-CCCD-4CD3-B7F3-BF5505167FBC}" type="slidenum">
              <a:rPr lang="pl-PL" smtClean="0"/>
              <a:t>7</a:t>
            </a:fld>
            <a:endParaRPr lang="pl-PL"/>
          </a:p>
        </p:txBody>
      </p:sp>
    </p:spTree>
    <p:extLst>
      <p:ext uri="{BB962C8B-B14F-4D97-AF65-F5344CB8AC3E}">
        <p14:creationId xmlns:p14="http://schemas.microsoft.com/office/powerpoint/2010/main" val="2686444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4BE23667-CCCD-4CD3-B7F3-BF5505167FBC}" type="slidenum">
              <a:rPr lang="pl-PL" smtClean="0"/>
              <a:t>8</a:t>
            </a:fld>
            <a:endParaRPr lang="pl-PL"/>
          </a:p>
        </p:txBody>
      </p:sp>
    </p:spTree>
    <p:extLst>
      <p:ext uri="{BB962C8B-B14F-4D97-AF65-F5344CB8AC3E}">
        <p14:creationId xmlns:p14="http://schemas.microsoft.com/office/powerpoint/2010/main" val="42212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endParaRPr lang="pl-PL" dirty="0"/>
          </a:p>
        </p:txBody>
      </p:sp>
      <p:sp>
        <p:nvSpPr>
          <p:cNvPr id="4" name="Symbol zastępczy numeru slajdu 3"/>
          <p:cNvSpPr>
            <a:spLocks noGrp="1"/>
          </p:cNvSpPr>
          <p:nvPr>
            <p:ph type="sldNum" sz="quarter" idx="5"/>
          </p:nvPr>
        </p:nvSpPr>
        <p:spPr/>
        <p:txBody>
          <a:bodyPr/>
          <a:lstStyle/>
          <a:p>
            <a:fld id="{4BE23667-CCCD-4CD3-B7F3-BF5505167FBC}" type="slidenum">
              <a:rPr lang="pl-PL" smtClean="0"/>
              <a:t>20</a:t>
            </a:fld>
            <a:endParaRPr lang="pl-PL"/>
          </a:p>
        </p:txBody>
      </p:sp>
    </p:spTree>
    <p:extLst>
      <p:ext uri="{BB962C8B-B14F-4D97-AF65-F5344CB8AC3E}">
        <p14:creationId xmlns:p14="http://schemas.microsoft.com/office/powerpoint/2010/main" val="1407937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p>
            <a:fld id="{60781B11-4B21-4A34-B0FF-4F3F2B0B9AD4}" type="datetimeFigureOut">
              <a:rPr lang="pl-PL" smtClean="0"/>
              <a:pPr/>
              <a:t>2023-09-01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B3E938AA-4E1E-4E2C-B7F6-D4100E6859C3}" type="slidenum">
              <a:rPr lang="pl-PL" smtClean="0"/>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60781B11-4B21-4A34-B0FF-4F3F2B0B9AD4}" type="datetimeFigureOut">
              <a:rPr lang="pl-PL" smtClean="0"/>
              <a:pPr/>
              <a:t>2023-09-01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B3E938AA-4E1E-4E2C-B7F6-D4100E6859C3}"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60781B11-4B21-4A34-B0FF-4F3F2B0B9AD4}" type="datetimeFigureOut">
              <a:rPr lang="pl-PL" smtClean="0"/>
              <a:pPr/>
              <a:t>2023-09-01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B3E938AA-4E1E-4E2C-B7F6-D4100E6859C3}"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60781B11-4B21-4A34-B0FF-4F3F2B0B9AD4}" type="datetimeFigureOut">
              <a:rPr lang="pl-PL" smtClean="0"/>
              <a:pPr/>
              <a:t>2023-09-01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B3E938AA-4E1E-4E2C-B7F6-D4100E6859C3}" type="slidenum">
              <a:rPr lang="pl-PL" smtClean="0"/>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60781B11-4B21-4A34-B0FF-4F3F2B0B9AD4}" type="datetimeFigureOut">
              <a:rPr lang="pl-PL" smtClean="0"/>
              <a:pPr/>
              <a:t>2023-09-01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B3E938AA-4E1E-4E2C-B7F6-D4100E6859C3}" type="slidenum">
              <a:rPr lang="pl-PL" smtClean="0"/>
              <a:pPr/>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60781B11-4B21-4A34-B0FF-4F3F2B0B9AD4}" type="datetimeFigureOut">
              <a:rPr lang="pl-PL" smtClean="0"/>
              <a:pPr/>
              <a:t>2023-09-01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B3E938AA-4E1E-4E2C-B7F6-D4100E6859C3}" type="slidenum">
              <a:rPr lang="pl-PL" smtClean="0"/>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60781B11-4B21-4A34-B0FF-4F3F2B0B9AD4}" type="datetimeFigureOut">
              <a:rPr lang="pl-PL" smtClean="0"/>
              <a:pPr/>
              <a:t>2023-09-01</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B3E938AA-4E1E-4E2C-B7F6-D4100E6859C3}" type="slidenum">
              <a:rPr lang="pl-PL" smtClean="0"/>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60781B11-4B21-4A34-B0FF-4F3F2B0B9AD4}" type="datetimeFigureOut">
              <a:rPr lang="pl-PL" smtClean="0"/>
              <a:pPr/>
              <a:t>2023-09-01</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B3E938AA-4E1E-4E2C-B7F6-D4100E6859C3}" type="slidenum">
              <a:rPr lang="pl-PL" smtClean="0"/>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60781B11-4B21-4A34-B0FF-4F3F2B0B9AD4}" type="datetimeFigureOut">
              <a:rPr lang="pl-PL" smtClean="0"/>
              <a:pPr/>
              <a:t>2023-09-01</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B3E938AA-4E1E-4E2C-B7F6-D4100E6859C3}"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60781B11-4B21-4A34-B0FF-4F3F2B0B9AD4}" type="datetimeFigureOut">
              <a:rPr lang="pl-PL" smtClean="0"/>
              <a:pPr/>
              <a:t>2023-09-01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B3E938AA-4E1E-4E2C-B7F6-D4100E6859C3}" type="slidenum">
              <a:rPr lang="pl-PL" smtClean="0"/>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60781B11-4B21-4A34-B0FF-4F3F2B0B9AD4}" type="datetimeFigureOut">
              <a:rPr lang="pl-PL" smtClean="0"/>
              <a:pPr/>
              <a:t>2023-09-01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B3E938AA-4E1E-4E2C-B7F6-D4100E6859C3}" type="slidenum">
              <a:rPr lang="pl-PL" smtClean="0"/>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781B11-4B21-4A34-B0FF-4F3F2B0B9AD4}" type="datetimeFigureOut">
              <a:rPr lang="pl-PL" smtClean="0"/>
              <a:pPr/>
              <a:t>2023-09-01</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E938AA-4E1E-4E2C-B7F6-D4100E6859C3}"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xmlns="" id="{45A5F802-0439-47AD-8394-DF71FDF6DBBE}"/>
              </a:ext>
            </a:extLst>
          </p:cNvPr>
          <p:cNvSpPr/>
          <p:nvPr/>
        </p:nvSpPr>
        <p:spPr>
          <a:xfrm>
            <a:off x="-324544" y="2613392"/>
            <a:ext cx="6552728" cy="1631216"/>
          </a:xfrm>
          <a:prstGeom prst="rect">
            <a:avLst/>
          </a:prstGeom>
        </p:spPr>
        <p:txBody>
          <a:bodyPr wrap="square">
            <a:spAutoFit/>
          </a:bodyPr>
          <a:lstStyle/>
          <a:p>
            <a:pPr algn="ctr"/>
            <a:r>
              <a:rPr lang="pl-PL" sz="2000" b="1" dirty="0">
                <a:solidFill>
                  <a:schemeClr val="accent1">
                    <a:lumMod val="75000"/>
                  </a:schemeClr>
                </a:solidFill>
                <a:latin typeface="Georgia" panose="02040502050405020303" pitchFamily="18" charset="0"/>
              </a:rPr>
              <a:t>PODNIESIENIE JAKOŚCI </a:t>
            </a:r>
            <a:br>
              <a:rPr lang="pl-PL" sz="2000" b="1" dirty="0">
                <a:solidFill>
                  <a:schemeClr val="accent1">
                    <a:lumMod val="75000"/>
                  </a:schemeClr>
                </a:solidFill>
                <a:latin typeface="Georgia" panose="02040502050405020303" pitchFamily="18" charset="0"/>
              </a:rPr>
            </a:br>
            <a:r>
              <a:rPr lang="pl-PL" sz="2000" b="1" dirty="0">
                <a:solidFill>
                  <a:schemeClr val="accent1">
                    <a:lumMod val="75000"/>
                  </a:schemeClr>
                </a:solidFill>
                <a:latin typeface="Georgia" panose="02040502050405020303" pitchFamily="18" charset="0"/>
              </a:rPr>
              <a:t>GOSPODAROWANIA ODPADAMI, </a:t>
            </a:r>
            <a:br>
              <a:rPr lang="pl-PL" sz="2000" b="1" dirty="0">
                <a:solidFill>
                  <a:schemeClr val="accent1">
                    <a:lumMod val="75000"/>
                  </a:schemeClr>
                </a:solidFill>
                <a:latin typeface="Georgia" panose="02040502050405020303" pitchFamily="18" charset="0"/>
              </a:rPr>
            </a:br>
            <a:r>
              <a:rPr lang="pl-PL" sz="2000" b="1" dirty="0">
                <a:solidFill>
                  <a:schemeClr val="accent1">
                    <a:lumMod val="75000"/>
                  </a:schemeClr>
                </a:solidFill>
                <a:latin typeface="Georgia" panose="02040502050405020303" pitchFamily="18" charset="0"/>
              </a:rPr>
              <a:t>WTÓRNEGO WYKORZYSTANIA ODPADÓW</a:t>
            </a:r>
            <a:br>
              <a:rPr lang="pl-PL" sz="2000" b="1" dirty="0">
                <a:solidFill>
                  <a:schemeClr val="accent1">
                    <a:lumMod val="75000"/>
                  </a:schemeClr>
                </a:solidFill>
                <a:latin typeface="Georgia" panose="02040502050405020303" pitchFamily="18" charset="0"/>
              </a:rPr>
            </a:br>
            <a:r>
              <a:rPr lang="pl-PL" sz="2000" b="1" dirty="0">
                <a:solidFill>
                  <a:schemeClr val="accent1">
                    <a:lumMod val="75000"/>
                  </a:schemeClr>
                </a:solidFill>
                <a:latin typeface="Georgia" panose="02040502050405020303" pitchFamily="18" charset="0"/>
              </a:rPr>
              <a:t>I PRODUKTÓW UBOCZNYCH, </a:t>
            </a:r>
            <a:br>
              <a:rPr lang="pl-PL" sz="2000" b="1" dirty="0">
                <a:solidFill>
                  <a:schemeClr val="accent1">
                    <a:lumMod val="75000"/>
                  </a:schemeClr>
                </a:solidFill>
                <a:latin typeface="Georgia" panose="02040502050405020303" pitchFamily="18" charset="0"/>
              </a:rPr>
            </a:br>
            <a:r>
              <a:rPr lang="pl-PL" sz="2000" b="1" dirty="0">
                <a:solidFill>
                  <a:schemeClr val="accent1">
                    <a:lumMod val="75000"/>
                  </a:schemeClr>
                </a:solidFill>
                <a:latin typeface="Georgia" panose="02040502050405020303" pitchFamily="18" charset="0"/>
              </a:rPr>
              <a:t>NAPRAWY I RECYCLINGU</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xmlns="" id="{262C29EF-F65F-4518-AD6F-88318314CCA9}"/>
              </a:ext>
            </a:extLst>
          </p:cNvPr>
          <p:cNvSpPr/>
          <p:nvPr/>
        </p:nvSpPr>
        <p:spPr>
          <a:xfrm>
            <a:off x="359532" y="1196752"/>
            <a:ext cx="8424936" cy="4093428"/>
          </a:xfrm>
          <a:prstGeom prst="rect">
            <a:avLst/>
          </a:prstGeom>
        </p:spPr>
        <p:txBody>
          <a:bodyPr wrap="square">
            <a:spAutoFit/>
          </a:bodyPr>
          <a:lstStyle/>
          <a:p>
            <a:pPr fontAlgn="base"/>
            <a:r>
              <a:rPr lang="pl-PL" sz="2000" dirty="0"/>
              <a:t>Szczególna grupę odpadów stanowią tzw. </a:t>
            </a:r>
            <a:r>
              <a:rPr lang="pl-PL" sz="2000" b="1" dirty="0"/>
              <a:t>odpady niebezpieczne</a:t>
            </a:r>
            <a:r>
              <a:rPr lang="pl-PL" sz="2000" dirty="0"/>
              <a:t>. Są to odpady, które po przedostaniu się do środowiska naturalnego mogą stanowić zagrożenie dla ludzi, zwierząt i innych form życia. Zalicz się do nich m.in.:</a:t>
            </a:r>
          </a:p>
          <a:p>
            <a:pPr fontAlgn="base"/>
            <a:endParaRPr lang="pl-PL" sz="2000" dirty="0"/>
          </a:p>
          <a:p>
            <a:pPr marL="342900" indent="-342900">
              <a:buFont typeface="Wingdings" panose="05000000000000000000" pitchFamily="2" charset="2"/>
              <a:buChar char="v"/>
            </a:pPr>
            <a:r>
              <a:rPr lang="pl-PL" sz="2000" dirty="0"/>
              <a:t>baterie i akumulatory,</a:t>
            </a:r>
          </a:p>
          <a:p>
            <a:pPr marL="342900" indent="-342900">
              <a:buFont typeface="Wingdings" panose="05000000000000000000" pitchFamily="2" charset="2"/>
              <a:buChar char="v"/>
            </a:pPr>
            <a:r>
              <a:rPr lang="pl-PL" sz="2000" dirty="0"/>
              <a:t>rozpuszczalniki, środki czyszczące, substancje do wywabiania plam,</a:t>
            </a:r>
          </a:p>
          <a:p>
            <a:pPr marL="342900" indent="-342900">
              <a:buFont typeface="Wingdings" panose="05000000000000000000" pitchFamily="2" charset="2"/>
              <a:buChar char="v"/>
            </a:pPr>
            <a:r>
              <a:rPr lang="pl-PL" sz="2000" dirty="0"/>
              <a:t>aerozole, pozostałości po domowych środkach do dezynfekcji i dezynsekcji,</a:t>
            </a:r>
          </a:p>
          <a:p>
            <a:pPr marL="342900" indent="-342900">
              <a:buFont typeface="Wingdings" panose="05000000000000000000" pitchFamily="2" charset="2"/>
              <a:buChar char="v"/>
            </a:pPr>
            <a:r>
              <a:rPr lang="pl-PL" sz="2000" dirty="0"/>
              <a:t>środki ochrony roślin,</a:t>
            </a:r>
          </a:p>
          <a:p>
            <a:pPr marL="342900" indent="-342900">
              <a:buFont typeface="Wingdings" panose="05000000000000000000" pitchFamily="2" charset="2"/>
              <a:buChar char="v"/>
            </a:pPr>
            <a:r>
              <a:rPr lang="pl-PL" sz="2000" dirty="0"/>
              <a:t>odpady zawierające rtęć, np. świetlówki, termometry,</a:t>
            </a:r>
          </a:p>
          <a:p>
            <a:pPr marL="342900" indent="-342900">
              <a:buFont typeface="Wingdings" panose="05000000000000000000" pitchFamily="2" charset="2"/>
              <a:buChar char="v"/>
            </a:pPr>
            <a:r>
              <a:rPr lang="pl-PL" sz="2000" dirty="0"/>
              <a:t>zużyte kartridże i tonery drukarkowe,</a:t>
            </a:r>
          </a:p>
          <a:p>
            <a:pPr marL="342900" indent="-342900">
              <a:buFont typeface="Wingdings" panose="05000000000000000000" pitchFamily="2" charset="2"/>
              <a:buChar char="v"/>
            </a:pPr>
            <a:r>
              <a:rPr lang="pl-PL" sz="2000" dirty="0"/>
              <a:t>przepracowane oleje</a:t>
            </a:r>
          </a:p>
          <a:p>
            <a:pPr marL="342900" indent="-342900">
              <a:buFont typeface="Wingdings" panose="05000000000000000000" pitchFamily="2" charset="2"/>
              <a:buChar char="v"/>
            </a:pPr>
            <a:r>
              <a:rPr lang="pl-PL" sz="2000" dirty="0"/>
              <a:t>przeterminowane lub tylko częściowo wykorzystane leki, bez opakowań handlowych i ulotek.</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69282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a:extLst>
              <a:ext uri="{FF2B5EF4-FFF2-40B4-BE49-F238E27FC236}">
                <a16:creationId xmlns:a16="http://schemas.microsoft.com/office/drawing/2014/main" xmlns="" id="{2B823D60-65B0-4D4D-B2D4-86B349A27589}"/>
              </a:ext>
            </a:extLst>
          </p:cNvPr>
          <p:cNvSpPr/>
          <p:nvPr/>
        </p:nvSpPr>
        <p:spPr>
          <a:xfrm>
            <a:off x="395536" y="3013501"/>
            <a:ext cx="4572000" cy="830997"/>
          </a:xfrm>
          <a:prstGeom prst="rect">
            <a:avLst/>
          </a:prstGeom>
        </p:spPr>
        <p:txBody>
          <a:bodyPr>
            <a:spAutoFit/>
          </a:bodyPr>
          <a:lstStyle/>
          <a:p>
            <a:pPr algn="ctr"/>
            <a:r>
              <a:rPr lang="pl-PL" sz="2400" b="1" dirty="0">
                <a:solidFill>
                  <a:schemeClr val="accent1">
                    <a:lumMod val="75000"/>
                  </a:schemeClr>
                </a:solidFill>
                <a:latin typeface="Georgia" panose="02040502050405020303" pitchFamily="18" charset="0"/>
              </a:rPr>
              <a:t>GOSPODAROWANIE ODPADAMI</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1859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e tekstowe 6"/>
          <p:cNvSpPr txBox="1"/>
          <p:nvPr/>
        </p:nvSpPr>
        <p:spPr>
          <a:xfrm>
            <a:off x="179512" y="1628800"/>
            <a:ext cx="5256584" cy="2923877"/>
          </a:xfrm>
          <a:prstGeom prst="rect">
            <a:avLst/>
          </a:prstGeom>
          <a:noFill/>
        </p:spPr>
        <p:txBody>
          <a:bodyPr wrap="square" rtlCol="0">
            <a:spAutoFit/>
          </a:bodyPr>
          <a:lstStyle/>
          <a:p>
            <a:pPr algn="ctr"/>
            <a:r>
              <a:rPr lang="pl-PL" sz="2000" dirty="0"/>
              <a:t>Proces </a:t>
            </a:r>
            <a:r>
              <a:rPr lang="pl-PL" sz="2000" b="1" dirty="0"/>
              <a:t>gospodarowania odpadami </a:t>
            </a:r>
            <a:r>
              <a:rPr lang="pl-PL" sz="2000" dirty="0"/>
              <a:t>obejmuje następujące etapy</a:t>
            </a:r>
            <a:r>
              <a:rPr lang="pl-PL" sz="2000" b="1" dirty="0"/>
              <a:t>:</a:t>
            </a:r>
          </a:p>
          <a:p>
            <a:pPr algn="ctr"/>
            <a:endParaRPr lang="pl-PL" sz="2000" b="1" dirty="0"/>
          </a:p>
          <a:p>
            <a:pPr marL="342900" indent="-342900" algn="just">
              <a:buFont typeface="Wingdings" panose="05000000000000000000" pitchFamily="2" charset="2"/>
              <a:buChar char="v"/>
            </a:pPr>
            <a:r>
              <a:rPr lang="pl-PL" sz="2000" dirty="0"/>
              <a:t>gromadzenie odpadów,</a:t>
            </a:r>
          </a:p>
          <a:p>
            <a:pPr marL="342900" indent="-342900" algn="just">
              <a:buFont typeface="Wingdings" panose="05000000000000000000" pitchFamily="2" charset="2"/>
              <a:buChar char="v"/>
            </a:pPr>
            <a:r>
              <a:rPr lang="pl-PL" sz="2000" dirty="0"/>
              <a:t>transport odpadów,</a:t>
            </a:r>
          </a:p>
          <a:p>
            <a:pPr marL="342900" indent="-342900" algn="just">
              <a:buFont typeface="Wingdings" panose="05000000000000000000" pitchFamily="2" charset="2"/>
              <a:buChar char="v"/>
            </a:pPr>
            <a:r>
              <a:rPr lang="pl-PL" sz="2000" dirty="0"/>
              <a:t>unieszkodliwienie odpadów,</a:t>
            </a:r>
          </a:p>
          <a:p>
            <a:pPr marL="342900" indent="-342900" algn="just">
              <a:buFont typeface="Wingdings" panose="05000000000000000000" pitchFamily="2" charset="2"/>
              <a:buChar char="v"/>
            </a:pPr>
            <a:r>
              <a:rPr lang="pl-PL" sz="2000" dirty="0"/>
              <a:t>recycling odpadów,</a:t>
            </a:r>
          </a:p>
          <a:p>
            <a:pPr marL="342900" indent="-342900" algn="just">
              <a:buFont typeface="Wingdings" panose="05000000000000000000" pitchFamily="2" charset="2"/>
              <a:buChar char="v"/>
            </a:pPr>
            <a:r>
              <a:rPr lang="pl-PL" sz="2000" dirty="0"/>
              <a:t>monitorowanie obiegu odpadów</a:t>
            </a:r>
            <a:r>
              <a:rPr lang="pl-PL" sz="2200" dirty="0"/>
              <a:t>.</a:t>
            </a:r>
          </a:p>
          <a:p>
            <a:pPr marL="342900" indent="-342900" algn="just">
              <a:buFont typeface="Wingdings" panose="05000000000000000000" pitchFamily="2" charset="2"/>
              <a:buChar char="v"/>
            </a:pPr>
            <a:endParaRPr lang="pl-PL" sz="2200" b="1" i="1"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xmlns="" id="{91BFDB62-340A-46FE-B7F8-AEEC6F4376E0}"/>
              </a:ext>
            </a:extLst>
          </p:cNvPr>
          <p:cNvSpPr/>
          <p:nvPr/>
        </p:nvSpPr>
        <p:spPr>
          <a:xfrm>
            <a:off x="503548" y="2276872"/>
            <a:ext cx="8136904" cy="369332"/>
          </a:xfrm>
          <a:prstGeom prst="rect">
            <a:avLst/>
          </a:prstGeom>
        </p:spPr>
        <p:txBody>
          <a:bodyPr wrap="square">
            <a:spAutoFit/>
          </a:bodyPr>
          <a:lstStyle/>
          <a:p>
            <a:pPr algn="ctr"/>
            <a:r>
              <a:rPr lang="pl-PL" b="1" dirty="0">
                <a:solidFill>
                  <a:schemeClr val="bg1"/>
                </a:solidFill>
              </a:rPr>
              <a:t>Gromadzenie </a:t>
            </a:r>
          </a:p>
        </p:txBody>
      </p:sp>
      <p:sp>
        <p:nvSpPr>
          <p:cNvPr id="3" name="Prostokąt 2">
            <a:extLst>
              <a:ext uri="{FF2B5EF4-FFF2-40B4-BE49-F238E27FC236}">
                <a16:creationId xmlns:a16="http://schemas.microsoft.com/office/drawing/2014/main" xmlns="" id="{223E68A6-7BAB-4192-A0F8-0FBEFC6DA57B}"/>
              </a:ext>
            </a:extLst>
          </p:cNvPr>
          <p:cNvSpPr/>
          <p:nvPr/>
        </p:nvSpPr>
        <p:spPr>
          <a:xfrm>
            <a:off x="0" y="2613392"/>
            <a:ext cx="5472608" cy="1938992"/>
          </a:xfrm>
          <a:prstGeom prst="rect">
            <a:avLst/>
          </a:prstGeom>
        </p:spPr>
        <p:txBody>
          <a:bodyPr wrap="square">
            <a:spAutoFit/>
          </a:bodyPr>
          <a:lstStyle/>
          <a:p>
            <a:pPr algn="ctr"/>
            <a:r>
              <a:rPr lang="pl-PL" sz="2000" b="1" dirty="0"/>
              <a:t>Gromadzenie odpadów </a:t>
            </a:r>
            <a:r>
              <a:rPr lang="pl-PL" sz="2000" dirty="0"/>
              <a:t>to krótkotrwały etap</a:t>
            </a:r>
            <a:br>
              <a:rPr lang="pl-PL" sz="2000" dirty="0"/>
            </a:br>
            <a:r>
              <a:rPr lang="pl-PL" sz="2000" dirty="0"/>
              <a:t>w procesie gospodarowania odpadami. </a:t>
            </a:r>
          </a:p>
          <a:p>
            <a:pPr algn="ctr"/>
            <a:r>
              <a:rPr lang="pl-PL" sz="2000" dirty="0"/>
              <a:t>Jego celem jest szybkie i higieniczne usuwanie odpadów, dla zapewnienia właściwości stanu sanitarnego miejsc przewidzianych do gromadzenia odpadów.</a:t>
            </a:r>
            <a:endParaRPr lang="pl-PL" sz="2000" i="1"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0978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e tekstowe 6">
            <a:extLst>
              <a:ext uri="{FF2B5EF4-FFF2-40B4-BE49-F238E27FC236}">
                <a16:creationId xmlns:a16="http://schemas.microsoft.com/office/drawing/2014/main" xmlns="" id="{AD234082-2CB7-49D4-83AA-A4C650F59F95}"/>
              </a:ext>
            </a:extLst>
          </p:cNvPr>
          <p:cNvSpPr txBox="1"/>
          <p:nvPr/>
        </p:nvSpPr>
        <p:spPr>
          <a:xfrm>
            <a:off x="269522" y="908720"/>
            <a:ext cx="8604956" cy="4708981"/>
          </a:xfrm>
          <a:prstGeom prst="rect">
            <a:avLst/>
          </a:prstGeom>
          <a:noFill/>
        </p:spPr>
        <p:txBody>
          <a:bodyPr wrap="square" rtlCol="0">
            <a:spAutoFit/>
          </a:bodyPr>
          <a:lstStyle/>
          <a:p>
            <a:r>
              <a:rPr lang="pl-PL" sz="2000" dirty="0"/>
              <a:t>Każdej wcześniej wymienionej grupie odpadów komunalnych przypisany jest specyficzny </a:t>
            </a:r>
            <a:r>
              <a:rPr lang="pl-PL" sz="2000" b="1" dirty="0"/>
              <a:t>kolor pojemnika</a:t>
            </a:r>
            <a:r>
              <a:rPr lang="pl-PL" sz="2000" dirty="0"/>
              <a:t>. </a:t>
            </a:r>
          </a:p>
          <a:p>
            <a:endParaRPr lang="pl-PL" sz="2000" b="1" dirty="0"/>
          </a:p>
          <a:p>
            <a:r>
              <a:rPr lang="pl-PL" sz="2000" b="1" dirty="0"/>
              <a:t>Pojemniki żółte</a:t>
            </a:r>
            <a:r>
              <a:rPr lang="pl-PL" sz="2000" dirty="0"/>
              <a:t> – </a:t>
            </a:r>
            <a:r>
              <a:rPr lang="pl-PL" sz="2000" b="1" dirty="0"/>
              <a:t>metale i tworzywa sztuczne:</a:t>
            </a:r>
            <a:endParaRPr lang="pl-PL" sz="2000" dirty="0"/>
          </a:p>
          <a:p>
            <a:r>
              <a:rPr lang="pl-PL" sz="2000" b="1" dirty="0"/>
              <a:t>TAK</a:t>
            </a:r>
            <a:r>
              <a:rPr lang="pl-PL" sz="2000" dirty="0"/>
              <a:t> - torebki foliowe i plastikowe, opakowania plastikowe oraz wielomateriałowe (np. kartony po mleku), plastikowe butelki, nakrętki, puszki, kapsle, metalowe pokrywki, metale kolorowe, folia aluminiowa.</a:t>
            </a:r>
          </a:p>
          <a:p>
            <a:r>
              <a:rPr lang="pl-PL" sz="2000" b="1" dirty="0"/>
              <a:t>NIE </a:t>
            </a:r>
            <a:r>
              <a:rPr lang="pl-PL" sz="2000" dirty="0"/>
              <a:t>– butelki i pojemniki z zawartością oleju, leki i ich opakowania, styropian.</a:t>
            </a:r>
          </a:p>
          <a:p>
            <a:endParaRPr lang="pl-PL" sz="2000" b="1" dirty="0"/>
          </a:p>
          <a:p>
            <a:r>
              <a:rPr lang="pl-PL" sz="2000" b="1" dirty="0"/>
              <a:t>Pojemniki niebieskie</a:t>
            </a:r>
            <a:r>
              <a:rPr lang="pl-PL" sz="2000" dirty="0"/>
              <a:t> – </a:t>
            </a:r>
            <a:r>
              <a:rPr lang="pl-PL" sz="2000" b="1" dirty="0"/>
              <a:t>papier:</a:t>
            </a:r>
          </a:p>
          <a:p>
            <a:r>
              <a:rPr lang="pl-PL" sz="2000" b="1" dirty="0"/>
              <a:t>TAK </a:t>
            </a:r>
            <a:r>
              <a:rPr lang="pl-PL" sz="2000" dirty="0"/>
              <a:t>- książki i zeszyty, gazety i czasopisma, ulotki i katalogi, papierowe wydruki komputerowe, opakowania kartonowe, papier do pakowania, papierowe torby. </a:t>
            </a:r>
          </a:p>
          <a:p>
            <a:r>
              <a:rPr lang="pl-PL" sz="2000" b="1" dirty="0"/>
              <a:t>NIE </a:t>
            </a:r>
            <a:r>
              <a:rPr lang="pl-PL" sz="2000" dirty="0"/>
              <a:t>- papier powleczony plastikiem lub folią (błyszczące okładki, obwoluty książek, paragony), artkuły higieniczne, zużyte ręczniki papierowe i chusteczki higieniczne, papier zabrudzony w inny sposób.</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98133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e tekstowe 6">
            <a:extLst>
              <a:ext uri="{FF2B5EF4-FFF2-40B4-BE49-F238E27FC236}">
                <a16:creationId xmlns:a16="http://schemas.microsoft.com/office/drawing/2014/main" xmlns="" id="{AD234082-2CB7-49D4-83AA-A4C650F59F95}"/>
              </a:ext>
            </a:extLst>
          </p:cNvPr>
          <p:cNvSpPr txBox="1"/>
          <p:nvPr/>
        </p:nvSpPr>
        <p:spPr>
          <a:xfrm>
            <a:off x="179512" y="1196752"/>
            <a:ext cx="8604956" cy="4093428"/>
          </a:xfrm>
          <a:prstGeom prst="rect">
            <a:avLst/>
          </a:prstGeom>
          <a:noFill/>
        </p:spPr>
        <p:txBody>
          <a:bodyPr wrap="square" rtlCol="0">
            <a:spAutoFit/>
          </a:bodyPr>
          <a:lstStyle/>
          <a:p>
            <a:r>
              <a:rPr lang="pl-PL" sz="2000" b="1" dirty="0"/>
              <a:t>Pojemniki brązowe</a:t>
            </a:r>
            <a:r>
              <a:rPr lang="pl-PL" sz="2000" dirty="0"/>
              <a:t> – </a:t>
            </a:r>
            <a:r>
              <a:rPr lang="pl-PL" sz="2000" b="1" dirty="0"/>
              <a:t>odpady biologiczne:</a:t>
            </a:r>
          </a:p>
          <a:p>
            <a:r>
              <a:rPr lang="pl-PL" sz="2000" b="1" dirty="0"/>
              <a:t>TAK </a:t>
            </a:r>
            <a:r>
              <a:rPr lang="pl-PL" sz="2000" dirty="0"/>
              <a:t>-  odpady zielone (kora, trociny, gałęzie, trawa, liście), niemalowane drewno, resztki jedzenia (warzywa, owoce, skorupki jaj, fusy po kawie i herbacie).</a:t>
            </a:r>
          </a:p>
          <a:p>
            <a:r>
              <a:rPr lang="pl-PL" sz="2000" b="1" dirty="0"/>
              <a:t>NIE</a:t>
            </a:r>
            <a:r>
              <a:rPr lang="pl-PL" sz="2000" dirty="0"/>
              <a:t> -  popiół, kamienie, oleje jadalne, kości, odchody zwierzęce, żwirek z kuwet. </a:t>
            </a:r>
          </a:p>
          <a:p>
            <a:endParaRPr lang="pl-PL" sz="2000" b="1" dirty="0"/>
          </a:p>
          <a:p>
            <a:r>
              <a:rPr lang="pl-PL" sz="2000" b="1" dirty="0"/>
              <a:t>Pojemniki zielone</a:t>
            </a:r>
            <a:r>
              <a:rPr lang="pl-PL" sz="2000" dirty="0"/>
              <a:t> – </a:t>
            </a:r>
            <a:r>
              <a:rPr lang="pl-PL" sz="2000" b="1" dirty="0"/>
              <a:t>szkło:</a:t>
            </a:r>
          </a:p>
          <a:p>
            <a:r>
              <a:rPr lang="pl-PL" sz="2000" b="1" dirty="0"/>
              <a:t>TAK </a:t>
            </a:r>
            <a:r>
              <a:rPr lang="pl-PL" sz="2000" dirty="0"/>
              <a:t>-</a:t>
            </a:r>
            <a:r>
              <a:rPr lang="pl-PL" sz="2000" b="1" dirty="0"/>
              <a:t> </a:t>
            </a:r>
            <a:r>
              <a:rPr lang="pl-PL" sz="2000" dirty="0"/>
              <a:t>butelki i słoiki ze szkła, szklane pojemniki po kosmetykach (opakowania niezłączone na stałe z elementami z innych frakcji, np. plastikowymi dyszami). </a:t>
            </a:r>
          </a:p>
          <a:p>
            <a:r>
              <a:rPr lang="pl-PL" sz="2000" b="1" dirty="0"/>
              <a:t>NIE</a:t>
            </a:r>
            <a:r>
              <a:rPr lang="pl-PL" sz="2000" dirty="0"/>
              <a:t> - pojemniki zabrudzone, szkło żaroodporne, szyby, żarówki, lusterka, porcelana i ceramika. </a:t>
            </a:r>
          </a:p>
          <a:p>
            <a:endParaRPr lang="pl-PL" sz="2000" dirty="0"/>
          </a:p>
          <a:p>
            <a:r>
              <a:rPr lang="pl-PL" sz="2000" b="1" dirty="0"/>
              <a:t>Pojemniki czarne</a:t>
            </a:r>
            <a:r>
              <a:rPr lang="pl-PL" sz="2000" dirty="0"/>
              <a:t> – </a:t>
            </a:r>
            <a:r>
              <a:rPr lang="pl-PL" sz="2000" b="1" dirty="0"/>
              <a:t>żużel:</a:t>
            </a:r>
          </a:p>
          <a:p>
            <a:r>
              <a:rPr lang="pl-PL" sz="2000" b="1" dirty="0"/>
              <a:t>TAK </a:t>
            </a:r>
            <a:r>
              <a:rPr lang="pl-PL" sz="2000" dirty="0"/>
              <a:t>– całkowicie wygaszony popiół z pieca, kominka, grilla.</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9061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e tekstowe 6">
            <a:extLst>
              <a:ext uri="{FF2B5EF4-FFF2-40B4-BE49-F238E27FC236}">
                <a16:creationId xmlns:a16="http://schemas.microsoft.com/office/drawing/2014/main" xmlns="" id="{AD234082-2CB7-49D4-83AA-A4C650F59F95}"/>
              </a:ext>
            </a:extLst>
          </p:cNvPr>
          <p:cNvSpPr txBox="1"/>
          <p:nvPr/>
        </p:nvSpPr>
        <p:spPr>
          <a:xfrm>
            <a:off x="179512" y="1182231"/>
            <a:ext cx="8604956" cy="2246769"/>
          </a:xfrm>
          <a:prstGeom prst="rect">
            <a:avLst/>
          </a:prstGeom>
          <a:noFill/>
        </p:spPr>
        <p:txBody>
          <a:bodyPr wrap="square" rtlCol="0">
            <a:spAutoFit/>
          </a:bodyPr>
          <a:lstStyle/>
          <a:p>
            <a:endParaRPr lang="pl-PL" sz="2000" dirty="0"/>
          </a:p>
          <a:p>
            <a:r>
              <a:rPr lang="pl-PL" sz="2000" b="1" dirty="0"/>
              <a:t>Pojemniki szare/czarne</a:t>
            </a:r>
            <a:r>
              <a:rPr lang="pl-PL" sz="2000" dirty="0"/>
              <a:t> – </a:t>
            </a:r>
            <a:r>
              <a:rPr lang="pl-PL" sz="2000" b="1" dirty="0"/>
              <a:t>odpady zmieszane:</a:t>
            </a:r>
          </a:p>
          <a:p>
            <a:r>
              <a:rPr lang="pl-PL" sz="2000" b="1" dirty="0"/>
              <a:t>TAK </a:t>
            </a:r>
            <a:r>
              <a:rPr lang="pl-PL" sz="2000" dirty="0"/>
              <a:t>– m.in. wyroby skórzane i z futra, ubrania, obuwie, żwirek i odchody zwierząt, resztki jedzenia pochodzenia zwierzęcego (ser, jajka, nabiał, mięso, kości), zużyte chusteczki i papierowe ręczniki, pieluchy, waciki do uszu i tym podobne.</a:t>
            </a:r>
          </a:p>
          <a:p>
            <a:r>
              <a:rPr lang="pl-PL" sz="2000" b="1" dirty="0"/>
              <a:t>NIE</a:t>
            </a:r>
            <a:r>
              <a:rPr lang="pl-PL" sz="2000" dirty="0"/>
              <a:t> –  sprzęt AGD/RTV, opony, meble, chemikalia, odpady toksyczne, baterie, akumulatory.</a:t>
            </a:r>
          </a:p>
        </p:txBody>
      </p:sp>
      <p:pic>
        <p:nvPicPr>
          <p:cNvPr id="4" name="Obraz 3">
            <a:extLst>
              <a:ext uri="{FF2B5EF4-FFF2-40B4-BE49-F238E27FC236}">
                <a16:creationId xmlns:a16="http://schemas.microsoft.com/office/drawing/2014/main" xmlns="" id="{18E45274-06E8-4A56-A66B-FB4AA0637CF7}"/>
              </a:ext>
            </a:extLst>
          </p:cNvPr>
          <p:cNvPicPr>
            <a:picLocks noChangeAspect="1"/>
          </p:cNvPicPr>
          <p:nvPr/>
        </p:nvPicPr>
        <p:blipFill>
          <a:blip r:embed="rId2"/>
          <a:stretch>
            <a:fillRect/>
          </a:stretch>
        </p:blipFill>
        <p:spPr>
          <a:xfrm>
            <a:off x="2123728" y="2996952"/>
            <a:ext cx="4055436" cy="2863138"/>
          </a:xfrm>
          <a:prstGeom prst="rect">
            <a:avLst/>
          </a:prstGeom>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14299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e tekstowe 6"/>
          <p:cNvSpPr txBox="1"/>
          <p:nvPr/>
        </p:nvSpPr>
        <p:spPr>
          <a:xfrm>
            <a:off x="719572" y="1556792"/>
            <a:ext cx="7704856" cy="2862322"/>
          </a:xfrm>
          <a:prstGeom prst="rect">
            <a:avLst/>
          </a:prstGeom>
          <a:noFill/>
        </p:spPr>
        <p:txBody>
          <a:bodyPr wrap="square" rtlCol="0">
            <a:spAutoFit/>
          </a:bodyPr>
          <a:lstStyle/>
          <a:p>
            <a:r>
              <a:rPr lang="pl-PL" sz="2000" dirty="0"/>
              <a:t>Ze względu na </a:t>
            </a:r>
            <a:r>
              <a:rPr lang="pl-PL" sz="2000" b="1" dirty="0"/>
              <a:t>miejsce</a:t>
            </a:r>
            <a:r>
              <a:rPr lang="pl-PL" sz="2000" dirty="0"/>
              <a:t> wyróżnia się 3 główne sposoby gromadzenia odpadów:</a:t>
            </a:r>
            <a:endParaRPr lang="pl-PL" sz="2000" i="1" dirty="0"/>
          </a:p>
          <a:p>
            <a:r>
              <a:rPr lang="pl-PL" sz="2000" dirty="0"/>
              <a:t> </a:t>
            </a:r>
          </a:p>
          <a:p>
            <a:pPr indent="-342900">
              <a:buFont typeface="Wingdings" panose="05000000000000000000" pitchFamily="2" charset="2"/>
              <a:buChar char="v"/>
            </a:pPr>
            <a:r>
              <a:rPr lang="pl-PL" sz="2000" dirty="0"/>
              <a:t>indywidualne gromadzenie odpadów, bezpośrednio w miejscu ich </a:t>
            </a:r>
            <a:br>
              <a:rPr lang="pl-PL" sz="2000" dirty="0"/>
            </a:br>
            <a:r>
              <a:rPr lang="pl-PL" sz="2000" dirty="0"/>
              <a:t>      wytworzenia np. w domu.</a:t>
            </a:r>
          </a:p>
          <a:p>
            <a:pPr indent="-342900">
              <a:buFont typeface="Wingdings" panose="05000000000000000000" pitchFamily="2" charset="2"/>
              <a:buChar char="v"/>
            </a:pPr>
            <a:r>
              <a:rPr lang="pl-PL" sz="2000" dirty="0"/>
              <a:t>publiczne parki kontenerów lub lokalne punkty zbierania odpadów.</a:t>
            </a:r>
          </a:p>
          <a:p>
            <a:pPr indent="-342900">
              <a:buFont typeface="Wingdings" panose="05000000000000000000" pitchFamily="2" charset="2"/>
              <a:buChar char="v"/>
            </a:pPr>
            <a:r>
              <a:rPr lang="pl-PL" sz="2000" dirty="0"/>
              <a:t>mobilne punkty zbierania odpadów niebezpiecznych - specjalnie </a:t>
            </a:r>
            <a:br>
              <a:rPr lang="pl-PL" sz="2000" dirty="0"/>
            </a:br>
            <a:r>
              <a:rPr lang="pl-PL" sz="2000" dirty="0"/>
              <a:t>      przystosowana ciężarówka odbiera niebezpieczne odpady z miejsca                 </a:t>
            </a:r>
            <a:r>
              <a:rPr lang="pl-PL" sz="2000" dirty="0">
                <a:solidFill>
                  <a:schemeClr val="bg1"/>
                </a:solidFill>
              </a:rPr>
              <a:t>i  </a:t>
            </a:r>
            <a:r>
              <a:rPr lang="pl-PL" sz="2000" dirty="0"/>
              <a:t>   ich wytworzenia.</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cstate="print"/>
          <a:srcRect/>
          <a:stretch>
            <a:fillRect/>
          </a:stretch>
        </p:blipFill>
        <p:spPr bwMode="auto">
          <a:xfrm>
            <a:off x="5039684" y="3861048"/>
            <a:ext cx="3797682" cy="1584176"/>
          </a:xfrm>
          <a:prstGeom prst="rect">
            <a:avLst/>
          </a:prstGeom>
          <a:noFill/>
          <a:ln w="9525">
            <a:noFill/>
            <a:miter lim="800000"/>
            <a:headEnd/>
            <a:tailEnd/>
          </a:ln>
        </p:spPr>
      </p:pic>
      <p:pic>
        <p:nvPicPr>
          <p:cNvPr id="9219" name="Picture 3"/>
          <p:cNvPicPr>
            <a:picLocks noChangeAspect="1" noChangeArrowheads="1"/>
          </p:cNvPicPr>
          <p:nvPr/>
        </p:nvPicPr>
        <p:blipFill>
          <a:blip r:embed="rId3" cstate="print"/>
          <a:srcRect/>
          <a:stretch>
            <a:fillRect/>
          </a:stretch>
        </p:blipFill>
        <p:spPr bwMode="auto">
          <a:xfrm>
            <a:off x="5039684" y="1585093"/>
            <a:ext cx="3797682" cy="1584176"/>
          </a:xfrm>
          <a:prstGeom prst="rect">
            <a:avLst/>
          </a:prstGeom>
          <a:noFill/>
          <a:ln w="9525">
            <a:noFill/>
            <a:miter lim="800000"/>
            <a:headEnd/>
            <a:tailEnd/>
          </a:ln>
        </p:spPr>
      </p:pic>
      <p:pic>
        <p:nvPicPr>
          <p:cNvPr id="9220" name="Picture 4"/>
          <p:cNvPicPr>
            <a:picLocks noChangeAspect="1" noChangeArrowheads="1"/>
          </p:cNvPicPr>
          <p:nvPr/>
        </p:nvPicPr>
        <p:blipFill>
          <a:blip r:embed="rId4" cstate="print"/>
          <a:srcRect/>
          <a:stretch>
            <a:fillRect/>
          </a:stretch>
        </p:blipFill>
        <p:spPr bwMode="auto">
          <a:xfrm>
            <a:off x="587611" y="3861048"/>
            <a:ext cx="3797682" cy="1584176"/>
          </a:xfrm>
          <a:prstGeom prst="rect">
            <a:avLst/>
          </a:prstGeom>
          <a:noFill/>
          <a:ln w="9525">
            <a:noFill/>
            <a:miter lim="800000"/>
            <a:headEnd/>
            <a:tailEnd/>
          </a:ln>
        </p:spPr>
      </p:pic>
      <p:sp>
        <p:nvSpPr>
          <p:cNvPr id="9" name="pole tekstowe 8"/>
          <p:cNvSpPr txBox="1"/>
          <p:nvPr/>
        </p:nvSpPr>
        <p:spPr>
          <a:xfrm>
            <a:off x="-33828" y="1556792"/>
            <a:ext cx="5040560" cy="1938992"/>
          </a:xfrm>
          <a:prstGeom prst="rect">
            <a:avLst/>
          </a:prstGeom>
          <a:noFill/>
        </p:spPr>
        <p:txBody>
          <a:bodyPr wrap="square" rtlCol="0">
            <a:spAutoFit/>
          </a:bodyPr>
          <a:lstStyle/>
          <a:p>
            <a:pPr algn="ctr"/>
            <a:r>
              <a:rPr lang="pl-PL" sz="2000" b="1" dirty="0"/>
              <a:t>Transport odpadów </a:t>
            </a:r>
            <a:r>
              <a:rPr lang="pl-PL" sz="2000" dirty="0"/>
              <a:t>polega na ich przemieszczaniu z miejsca wytwarzania do miejsc odzysku, unieszkodliwiania lub miejsc gromadzenia.</a:t>
            </a:r>
          </a:p>
          <a:p>
            <a:pPr algn="ctr"/>
            <a:r>
              <a:rPr lang="pl-PL" sz="2000" dirty="0"/>
              <a:t>Musi być on przeprowadzony w sposób bezpieczny i nieszkodliwy dla środowiska.</a:t>
            </a:r>
          </a:p>
        </p:txBody>
      </p:sp>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xmlns="" id="{8053680F-9710-47CA-974D-36067A43C707}"/>
              </a:ext>
            </a:extLst>
          </p:cNvPr>
          <p:cNvSpPr txBox="1"/>
          <p:nvPr/>
        </p:nvSpPr>
        <p:spPr>
          <a:xfrm>
            <a:off x="179512" y="1196752"/>
            <a:ext cx="8640960" cy="1631216"/>
          </a:xfrm>
          <a:prstGeom prst="rect">
            <a:avLst/>
          </a:prstGeom>
          <a:noFill/>
        </p:spPr>
        <p:txBody>
          <a:bodyPr wrap="square" rtlCol="0">
            <a:spAutoFit/>
          </a:bodyPr>
          <a:lstStyle/>
          <a:p>
            <a:pPr algn="ctr"/>
            <a:r>
              <a:rPr lang="pl-PL" sz="2000" b="1" dirty="0"/>
              <a:t>Unieszkodliwianie odpadów, utylizacja odpadów, likwidacja odpadów</a:t>
            </a:r>
            <a:r>
              <a:rPr lang="pl-PL" sz="2000" dirty="0"/>
              <a:t> </a:t>
            </a:r>
          </a:p>
          <a:p>
            <a:pPr algn="ctr"/>
            <a:endParaRPr lang="pl-PL" sz="2000" dirty="0"/>
          </a:p>
          <a:p>
            <a:pPr algn="ctr"/>
            <a:r>
              <a:rPr lang="pl-PL" sz="2000" dirty="0"/>
              <a:t>Są to działania polegające na poddawaniu odpadów procesom przekształcania biologicznego, fizycznego bądź chemicznego w celu doprowadzenia ich do stanu nie stwarzającego zagrożenia dla życia lub zdrowia ludzi i środowiska naturalnego.</a:t>
            </a:r>
          </a:p>
        </p:txBody>
      </p:sp>
      <p:sp>
        <p:nvSpPr>
          <p:cNvPr id="5" name="pole tekstowe 4">
            <a:extLst>
              <a:ext uri="{FF2B5EF4-FFF2-40B4-BE49-F238E27FC236}">
                <a16:creationId xmlns:a16="http://schemas.microsoft.com/office/drawing/2014/main" xmlns="" id="{6C937167-C56A-46AE-AA86-552313F21705}"/>
              </a:ext>
            </a:extLst>
          </p:cNvPr>
          <p:cNvSpPr txBox="1"/>
          <p:nvPr/>
        </p:nvSpPr>
        <p:spPr>
          <a:xfrm>
            <a:off x="899592" y="3212976"/>
            <a:ext cx="6912768" cy="1323439"/>
          </a:xfrm>
          <a:prstGeom prst="rect">
            <a:avLst/>
          </a:prstGeom>
          <a:noFill/>
        </p:spPr>
        <p:txBody>
          <a:bodyPr wrap="square" rtlCol="0">
            <a:spAutoFit/>
          </a:bodyPr>
          <a:lstStyle/>
          <a:p>
            <a:r>
              <a:rPr lang="pl-PL" sz="2000" b="1" dirty="0"/>
              <a:t>Metody biologiczne:</a:t>
            </a:r>
            <a:r>
              <a:rPr lang="pl-PL" sz="2000" dirty="0"/>
              <a:t> kompostowanie, fermentacja,   metanowa.</a:t>
            </a:r>
          </a:p>
          <a:p>
            <a:r>
              <a:rPr lang="pl-PL" sz="2000" b="1" dirty="0"/>
              <a:t>Metody termiczne</a:t>
            </a:r>
            <a:r>
              <a:rPr lang="pl-PL" sz="2000" dirty="0"/>
              <a:t>: spalanie, piroliza.</a:t>
            </a:r>
          </a:p>
          <a:p>
            <a:r>
              <a:rPr lang="pl-PL" sz="2000" b="1" dirty="0"/>
              <a:t>Metody chemiczne</a:t>
            </a:r>
            <a:r>
              <a:rPr lang="pl-PL" sz="2000" dirty="0"/>
              <a:t>: neutralizacja, utlenianie.</a:t>
            </a:r>
          </a:p>
          <a:p>
            <a:r>
              <a:rPr lang="pl-PL" sz="2000" b="1" dirty="0"/>
              <a:t>Metody uzupełniające</a:t>
            </a:r>
            <a:r>
              <a:rPr lang="pl-PL" sz="2000" dirty="0"/>
              <a:t>: składowanie odpadów na wysypisku.</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8766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a:extLst>
              <a:ext uri="{FF2B5EF4-FFF2-40B4-BE49-F238E27FC236}">
                <a16:creationId xmlns:a16="http://schemas.microsoft.com/office/drawing/2014/main" xmlns="" id="{546949A8-AD1B-4047-A6C5-692F78BD5B9B}"/>
              </a:ext>
            </a:extLst>
          </p:cNvPr>
          <p:cNvSpPr/>
          <p:nvPr/>
        </p:nvSpPr>
        <p:spPr>
          <a:xfrm>
            <a:off x="467544" y="2028616"/>
            <a:ext cx="5184576" cy="2800767"/>
          </a:xfrm>
          <a:prstGeom prst="rect">
            <a:avLst/>
          </a:prstGeom>
        </p:spPr>
        <p:txBody>
          <a:bodyPr wrap="square">
            <a:spAutoFit/>
          </a:bodyPr>
          <a:lstStyle/>
          <a:p>
            <a:r>
              <a:rPr lang="pl-PL" sz="2200" b="1" dirty="0">
                <a:solidFill>
                  <a:schemeClr val="accent1">
                    <a:lumMod val="75000"/>
                  </a:schemeClr>
                </a:solidFill>
              </a:rPr>
              <a:t>Zagadnienia:</a:t>
            </a:r>
          </a:p>
          <a:p>
            <a:endParaRPr lang="pl-PL" sz="2200" b="1" dirty="0">
              <a:solidFill>
                <a:schemeClr val="accent1">
                  <a:lumMod val="75000"/>
                </a:schemeClr>
              </a:solidFill>
            </a:endParaRPr>
          </a:p>
          <a:p>
            <a:pPr marL="457200" indent="-457200">
              <a:buAutoNum type="arabicPeriod"/>
            </a:pPr>
            <a:r>
              <a:rPr lang="pl-PL" sz="2200" dirty="0">
                <a:solidFill>
                  <a:schemeClr val="accent1">
                    <a:lumMod val="75000"/>
                  </a:schemeClr>
                </a:solidFill>
              </a:rPr>
              <a:t>Pojęcie odpadów i gospodarowania odpadami.</a:t>
            </a:r>
          </a:p>
          <a:p>
            <a:pPr marL="457200" indent="-457200">
              <a:buFontTx/>
              <a:buAutoNum type="arabicPeriod"/>
            </a:pPr>
            <a:r>
              <a:rPr lang="pl-PL" sz="2200" dirty="0">
                <a:solidFill>
                  <a:schemeClr val="accent1">
                    <a:lumMod val="75000"/>
                  </a:schemeClr>
                </a:solidFill>
              </a:rPr>
              <a:t>Wtórne wykorzystanie odpadów. </a:t>
            </a:r>
          </a:p>
          <a:p>
            <a:pPr marL="457200" indent="-457200">
              <a:buAutoNum type="arabicPeriod"/>
            </a:pPr>
            <a:r>
              <a:rPr lang="pl-PL" sz="2200" dirty="0">
                <a:solidFill>
                  <a:schemeClr val="accent1">
                    <a:lumMod val="75000"/>
                  </a:schemeClr>
                </a:solidFill>
              </a:rPr>
              <a:t>Proces naprawy i recyclingu.</a:t>
            </a:r>
          </a:p>
          <a:p>
            <a:pPr marL="457200" indent="-457200">
              <a:buAutoNum type="arabicPeriod"/>
            </a:pPr>
            <a:r>
              <a:rPr lang="pl-PL" sz="2200" dirty="0">
                <a:solidFill>
                  <a:schemeClr val="accent1">
                    <a:lumMod val="75000"/>
                  </a:schemeClr>
                </a:solidFill>
              </a:rPr>
              <a:t>Gospodarka o obiegu zamkniętym.</a:t>
            </a:r>
          </a:p>
          <a:p>
            <a:pPr marL="457200" indent="-457200">
              <a:buAutoNum type="arabicPeriod"/>
            </a:pPr>
            <a:r>
              <a:rPr lang="pl-PL" sz="2200" dirty="0">
                <a:solidFill>
                  <a:schemeClr val="accent1">
                    <a:lumMod val="75000"/>
                  </a:schemeClr>
                </a:solidFill>
              </a:rPr>
              <a:t>Dobre praktyki.</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46393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a:extLst>
              <a:ext uri="{FF2B5EF4-FFF2-40B4-BE49-F238E27FC236}">
                <a16:creationId xmlns:a16="http://schemas.microsoft.com/office/drawing/2014/main" xmlns="" id="{473D6E2A-0103-44A0-99D4-110E7B1B928F}"/>
              </a:ext>
            </a:extLst>
          </p:cNvPr>
          <p:cNvSpPr/>
          <p:nvPr/>
        </p:nvSpPr>
        <p:spPr>
          <a:xfrm>
            <a:off x="251520" y="1431376"/>
            <a:ext cx="5112568" cy="3170099"/>
          </a:xfrm>
          <a:prstGeom prst="rect">
            <a:avLst/>
          </a:prstGeom>
        </p:spPr>
        <p:txBody>
          <a:bodyPr wrap="square">
            <a:spAutoFit/>
          </a:bodyPr>
          <a:lstStyle/>
          <a:p>
            <a:pPr algn="just"/>
            <a:r>
              <a:rPr lang="pl-PL" sz="2000" dirty="0"/>
              <a:t>W Polsce, w roku 2021 funkcjonowało 2 279 punktów selektywnego zbierania odpadów komunalnych. Usługę odbierania odpadów komunalnych świadczyło 1 318 przedsiębiorstw.</a:t>
            </a:r>
          </a:p>
          <a:p>
            <a:pPr algn="just"/>
            <a:r>
              <a:rPr lang="pl-PL" sz="2000" dirty="0"/>
              <a:t>Do procesów odzysku skierowano 60% (8207 tys. ton) zebranych odpadów komunalnych, w tym: do recyklingu 3 680,7 tys. ton (26,9%), do kompostowania lub fermentacji 1 824,3 tys. ton (13,3%), do przekształcenia termicznego z odzyskiem energii 2 702,0 tys. ton (19,8%). </a:t>
            </a:r>
          </a:p>
        </p:txBody>
      </p:sp>
      <p:pic>
        <p:nvPicPr>
          <p:cNvPr id="4" name="Obraz 3">
            <a:extLst>
              <a:ext uri="{FF2B5EF4-FFF2-40B4-BE49-F238E27FC236}">
                <a16:creationId xmlns:a16="http://schemas.microsoft.com/office/drawing/2014/main" xmlns="" id="{B04F0152-FD41-41CD-880A-F812283956A1}"/>
              </a:ext>
            </a:extLst>
          </p:cNvPr>
          <p:cNvPicPr>
            <a:picLocks noChangeAspect="1"/>
          </p:cNvPicPr>
          <p:nvPr/>
        </p:nvPicPr>
        <p:blipFill>
          <a:blip r:embed="rId3"/>
          <a:stretch>
            <a:fillRect/>
          </a:stretch>
        </p:blipFill>
        <p:spPr>
          <a:xfrm>
            <a:off x="5652120" y="1628800"/>
            <a:ext cx="3139629" cy="2775252"/>
          </a:xfrm>
          <a:prstGeom prst="rect">
            <a:avLst/>
          </a:prstGeom>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5852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a:extLst>
              <a:ext uri="{FF2B5EF4-FFF2-40B4-BE49-F238E27FC236}">
                <a16:creationId xmlns:a16="http://schemas.microsoft.com/office/drawing/2014/main" xmlns="" id="{473D6E2A-0103-44A0-99D4-110E7B1B928F}"/>
              </a:ext>
            </a:extLst>
          </p:cNvPr>
          <p:cNvSpPr/>
          <p:nvPr/>
        </p:nvSpPr>
        <p:spPr>
          <a:xfrm>
            <a:off x="503548" y="1196752"/>
            <a:ext cx="8136904" cy="1631216"/>
          </a:xfrm>
          <a:prstGeom prst="rect">
            <a:avLst/>
          </a:prstGeom>
        </p:spPr>
        <p:txBody>
          <a:bodyPr wrap="square">
            <a:spAutoFit/>
          </a:bodyPr>
          <a:lstStyle/>
          <a:p>
            <a:r>
              <a:rPr lang="pl-PL" sz="2000" dirty="0"/>
              <a:t>Na koniec 2021 r. funkcjonowało 265 składowisk przyjmujących odpady komunalne, zajmujących łączną powierzchnię 1667 ha. Prawie 94% z nich wyposażonych było w instalacje służące do odgazowywania, w wyniku czego poprzez spalanie ujętego gazu odzyskano ok. 98 913 tys. MJ energii cieplnej oraz ok. 109 921 tys. kWh energii elektrycznej. </a:t>
            </a:r>
          </a:p>
        </p:txBody>
      </p:sp>
      <p:pic>
        <p:nvPicPr>
          <p:cNvPr id="2" name="Obraz 1">
            <a:extLst>
              <a:ext uri="{FF2B5EF4-FFF2-40B4-BE49-F238E27FC236}">
                <a16:creationId xmlns:a16="http://schemas.microsoft.com/office/drawing/2014/main" xmlns="" id="{5702D882-2360-45FD-8691-0032F9513C9C}"/>
              </a:ext>
            </a:extLst>
          </p:cNvPr>
          <p:cNvPicPr>
            <a:picLocks noChangeAspect="1"/>
          </p:cNvPicPr>
          <p:nvPr/>
        </p:nvPicPr>
        <p:blipFill>
          <a:blip r:embed="rId2"/>
          <a:stretch>
            <a:fillRect/>
          </a:stretch>
        </p:blipFill>
        <p:spPr>
          <a:xfrm>
            <a:off x="4932040" y="2910187"/>
            <a:ext cx="4055229" cy="2703063"/>
          </a:xfrm>
          <a:prstGeom prst="rect">
            <a:avLst/>
          </a:prstGeom>
        </p:spPr>
      </p:pic>
      <p:sp>
        <p:nvSpPr>
          <p:cNvPr id="4" name="Prostokąt 3">
            <a:extLst>
              <a:ext uri="{FF2B5EF4-FFF2-40B4-BE49-F238E27FC236}">
                <a16:creationId xmlns:a16="http://schemas.microsoft.com/office/drawing/2014/main" xmlns="" id="{76527290-9373-4130-9EE9-84099B76E0E6}"/>
              </a:ext>
            </a:extLst>
          </p:cNvPr>
          <p:cNvSpPr/>
          <p:nvPr/>
        </p:nvSpPr>
        <p:spPr>
          <a:xfrm>
            <a:off x="113559" y="3068960"/>
            <a:ext cx="4746473" cy="2246769"/>
          </a:xfrm>
          <a:prstGeom prst="rect">
            <a:avLst/>
          </a:prstGeom>
        </p:spPr>
        <p:txBody>
          <a:bodyPr wrap="square">
            <a:spAutoFit/>
          </a:bodyPr>
          <a:lstStyle/>
          <a:p>
            <a:pPr algn="just"/>
            <a:r>
              <a:rPr lang="pl-PL" sz="2000" dirty="0"/>
              <a:t>W 2021 r. zamkniętych zostało 8 składowisk o łącznej powierzchni ok. 31 ha. W 2021 r. zlikwidowano też ponad 10,5 tys. dzikich wysypisk, z których łącznie zebrano ok. 73 tys. ton odpadów komunalnych. Na koniec 2021 r. odnotowano istnienie 2246 dzikich wysypisk.</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2304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ole tekstowe 8"/>
          <p:cNvSpPr txBox="1"/>
          <p:nvPr/>
        </p:nvSpPr>
        <p:spPr>
          <a:xfrm>
            <a:off x="467544" y="1196752"/>
            <a:ext cx="8424936" cy="3785652"/>
          </a:xfrm>
          <a:prstGeom prst="rect">
            <a:avLst/>
          </a:prstGeom>
          <a:noFill/>
        </p:spPr>
        <p:txBody>
          <a:bodyPr wrap="square" rtlCol="0">
            <a:spAutoFit/>
          </a:bodyPr>
          <a:lstStyle/>
          <a:p>
            <a:pPr algn="ctr"/>
            <a:r>
              <a:rPr lang="pl-PL" sz="2000" b="1" dirty="0"/>
              <a:t>Sposoby unieszkodliwiania innych odpadów</a:t>
            </a:r>
            <a:endParaRPr lang="pl-PL" sz="2000" b="1" i="1" dirty="0"/>
          </a:p>
          <a:p>
            <a:endParaRPr lang="pl-PL" sz="2000" dirty="0"/>
          </a:p>
          <a:p>
            <a:r>
              <a:rPr lang="pl-PL" sz="2000" dirty="0"/>
              <a:t>Odpady pochodzenia medycznego: przeterminowane lekarstwa, odpady szpitalne itp. najczęściej unieszkodliwiane są w spalarniach wyposażonych </a:t>
            </a:r>
            <a:br>
              <a:rPr lang="pl-PL" sz="2000" dirty="0"/>
            </a:br>
            <a:r>
              <a:rPr lang="pl-PL" sz="2000" dirty="0"/>
              <a:t>w odpowiednie piece.</a:t>
            </a:r>
          </a:p>
          <a:p>
            <a:endParaRPr lang="pl-PL" sz="2000" dirty="0"/>
          </a:p>
          <a:p>
            <a:r>
              <a:rPr lang="pl-PL" sz="2000" dirty="0"/>
              <a:t>Odpady elektryczne: odkurzacze, lodówki, ekspresy do kawy lub inny sprzęt AGD odsyłane są do specjalnych zakładów, w których odzyskuje się wszystkie elementy, mogące zostać powtórnie wykorzystane, jak: metal, przewody, itp.</a:t>
            </a:r>
          </a:p>
          <a:p>
            <a:endParaRPr lang="pl-PL" sz="2000" dirty="0"/>
          </a:p>
          <a:p>
            <a:r>
              <a:rPr lang="pl-PL" sz="2000" dirty="0"/>
              <a:t>Odpady chemiczne i inne niebezpieczne: lakiery, farby, rozpuszczalniki, itp. unieszkodliwiane są w spalarniach odpadów niebezpiecznych.</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a:extLst>
              <a:ext uri="{FF2B5EF4-FFF2-40B4-BE49-F238E27FC236}">
                <a16:creationId xmlns:a16="http://schemas.microsoft.com/office/drawing/2014/main" xmlns="" id="{2B823D60-65B0-4D4D-B2D4-86B349A27589}"/>
              </a:ext>
            </a:extLst>
          </p:cNvPr>
          <p:cNvSpPr/>
          <p:nvPr/>
        </p:nvSpPr>
        <p:spPr>
          <a:xfrm>
            <a:off x="539552" y="3198167"/>
            <a:ext cx="4572000" cy="461665"/>
          </a:xfrm>
          <a:prstGeom prst="rect">
            <a:avLst/>
          </a:prstGeom>
        </p:spPr>
        <p:txBody>
          <a:bodyPr>
            <a:spAutoFit/>
          </a:bodyPr>
          <a:lstStyle/>
          <a:p>
            <a:pPr algn="ctr"/>
            <a:r>
              <a:rPr lang="pl-PL" sz="2400" b="1" dirty="0">
                <a:solidFill>
                  <a:schemeClr val="accent1">
                    <a:lumMod val="75000"/>
                  </a:schemeClr>
                </a:solidFill>
                <a:latin typeface="Georgia" panose="02040502050405020303" pitchFamily="18" charset="0"/>
              </a:rPr>
              <a:t>NAPRAWA I RECYCLING</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2765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ole tekstowe 8"/>
          <p:cNvSpPr txBox="1"/>
          <p:nvPr/>
        </p:nvSpPr>
        <p:spPr>
          <a:xfrm>
            <a:off x="467544" y="1340768"/>
            <a:ext cx="3960440" cy="3477875"/>
          </a:xfrm>
          <a:prstGeom prst="rect">
            <a:avLst/>
          </a:prstGeom>
          <a:noFill/>
        </p:spPr>
        <p:txBody>
          <a:bodyPr wrap="square" rtlCol="0">
            <a:spAutoFit/>
          </a:bodyPr>
          <a:lstStyle/>
          <a:p>
            <a:pPr algn="just"/>
            <a:r>
              <a:rPr lang="pl-PL" sz="2000" b="1" dirty="0"/>
              <a:t>Naprawa</a:t>
            </a:r>
            <a:r>
              <a:rPr lang="pl-PL" sz="2000" dirty="0"/>
              <a:t> to proces przywrócenia zdolności poprawnego działania urządzeń poprzez usunięcie powstałych w nim uszkodzeń. Naprawa prowadzi do ponownego używania urządzenia i eliminuje konieczność zakupu nowego urządzenia tego typu. Naprawa jest procesem pośrednio chroniącym środowisko, jednak musi również mieć uzasadnienie ekonomiczne. </a:t>
            </a:r>
          </a:p>
        </p:txBody>
      </p:sp>
      <p:pic>
        <p:nvPicPr>
          <p:cNvPr id="2" name="Obraz 1">
            <a:extLst>
              <a:ext uri="{FF2B5EF4-FFF2-40B4-BE49-F238E27FC236}">
                <a16:creationId xmlns:a16="http://schemas.microsoft.com/office/drawing/2014/main" xmlns="" id="{5854C6DD-C096-4DFE-93D3-441921C916A3}"/>
              </a:ext>
            </a:extLst>
          </p:cNvPr>
          <p:cNvPicPr>
            <a:picLocks noChangeAspect="1"/>
          </p:cNvPicPr>
          <p:nvPr/>
        </p:nvPicPr>
        <p:blipFill>
          <a:blip r:embed="rId2"/>
          <a:stretch>
            <a:fillRect/>
          </a:stretch>
        </p:blipFill>
        <p:spPr>
          <a:xfrm>
            <a:off x="4948376" y="1772816"/>
            <a:ext cx="3960440" cy="2611279"/>
          </a:xfrm>
          <a:prstGeom prst="rect">
            <a:avLst/>
          </a:prstGeom>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878545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ole tekstowe 10"/>
          <p:cNvSpPr txBox="1"/>
          <p:nvPr/>
        </p:nvSpPr>
        <p:spPr>
          <a:xfrm>
            <a:off x="323528" y="1074509"/>
            <a:ext cx="8208912" cy="4708981"/>
          </a:xfrm>
          <a:prstGeom prst="rect">
            <a:avLst/>
          </a:prstGeom>
          <a:noFill/>
        </p:spPr>
        <p:txBody>
          <a:bodyPr wrap="square" rtlCol="0">
            <a:spAutoFit/>
          </a:bodyPr>
          <a:lstStyle/>
          <a:p>
            <a:pPr algn="just"/>
            <a:r>
              <a:rPr lang="pl-PL" sz="2000" b="1" dirty="0"/>
              <a:t>Recycling </a:t>
            </a:r>
            <a:r>
              <a:rPr lang="pl-PL" sz="2000" dirty="0"/>
              <a:t>to proces odzysku, w którym odpady są przetwarzane na produkty, materiały lub substancje, a następnie ponownie wykorzystywane w pierwotnym lub innym celu. Recycling nie obejmuje odzysku energii oraz ponownego przetwarzania na materiały, które mają być końcowo wykorzystane jako paliwo. Recycling to proces mający na celu ograniczenie zużycia surowców naturalnych.</a:t>
            </a:r>
          </a:p>
          <a:p>
            <a:pPr algn="just"/>
            <a:endParaRPr lang="pl-PL" sz="2000" b="1" dirty="0"/>
          </a:p>
          <a:p>
            <a:pPr algn="just"/>
            <a:r>
              <a:rPr lang="pl-PL" sz="2000" b="1" dirty="0"/>
              <a:t>Odzysk</a:t>
            </a:r>
            <a:r>
              <a:rPr lang="pl-PL" sz="2000" dirty="0"/>
              <a:t> to ogół: procesów, metod, technik i działań, których głównym wynikiem jest powtórne wykorzystanie odpadów, powstających w wyniku działalności człowieka. Odzysk polega na pełnym lub częściowym wykorzystaniu odpadów. Celem odzysku jest eliminacja substancji szkodliwych i niebezpiecznych, które mogą przedostać się do atmosfery, gleb lub wód wskutek rozkładu różnego rodzaju odpadów. Są to także działania polegające na odzyskaniu z odpadów jedynie wybranych substancji, materiałów lub energii i powtórnym ich wykorzystaniu w procesie produkcji.</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a:extLst>
              <a:ext uri="{FF2B5EF4-FFF2-40B4-BE49-F238E27FC236}">
                <a16:creationId xmlns:a16="http://schemas.microsoft.com/office/drawing/2014/main" xmlns="" id="{2B823D60-65B0-4D4D-B2D4-86B349A27589}"/>
              </a:ext>
            </a:extLst>
          </p:cNvPr>
          <p:cNvSpPr/>
          <p:nvPr/>
        </p:nvSpPr>
        <p:spPr>
          <a:xfrm>
            <a:off x="539552" y="3068960"/>
            <a:ext cx="4572000" cy="830997"/>
          </a:xfrm>
          <a:prstGeom prst="rect">
            <a:avLst/>
          </a:prstGeom>
        </p:spPr>
        <p:txBody>
          <a:bodyPr>
            <a:spAutoFit/>
          </a:bodyPr>
          <a:lstStyle/>
          <a:p>
            <a:pPr algn="ctr"/>
            <a:r>
              <a:rPr lang="pl-PL" sz="2400" b="1" dirty="0">
                <a:solidFill>
                  <a:schemeClr val="accent1">
                    <a:lumMod val="75000"/>
                  </a:schemeClr>
                </a:solidFill>
                <a:latin typeface="Georgia" panose="02040502050405020303" pitchFamily="18" charset="0"/>
              </a:rPr>
              <a:t>GOSPODARKA O OBIEGU ZAMKNIĘTYM</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949251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ole tekstowe 9"/>
          <p:cNvSpPr txBox="1"/>
          <p:nvPr/>
        </p:nvSpPr>
        <p:spPr>
          <a:xfrm>
            <a:off x="395536" y="1196752"/>
            <a:ext cx="8064896" cy="3939540"/>
          </a:xfrm>
          <a:prstGeom prst="rect">
            <a:avLst/>
          </a:prstGeom>
          <a:noFill/>
        </p:spPr>
        <p:txBody>
          <a:bodyPr wrap="square" rtlCol="0">
            <a:spAutoFit/>
          </a:bodyPr>
          <a:lstStyle/>
          <a:p>
            <a:pPr algn="just">
              <a:spcAft>
                <a:spcPts val="1200"/>
              </a:spcAft>
            </a:pPr>
            <a:r>
              <a:rPr lang="pl-PL" sz="2000" b="1" dirty="0"/>
              <a:t>Gospodarka o obiegu zamkniętym (GOZ)</a:t>
            </a:r>
            <a:r>
              <a:rPr lang="pl-PL" sz="2000" dirty="0"/>
              <a:t> to koncepcja gospodarcza,</a:t>
            </a:r>
            <a:br>
              <a:rPr lang="pl-PL" sz="2000" dirty="0"/>
            </a:br>
            <a:r>
              <a:rPr lang="pl-PL" sz="2000" dirty="0"/>
              <a:t>w której produkty, materiały oraz surowce powinny pozostawać w obiegu tak długo, jak jest to możliwe, a wytwarzanie odpadów powinno być jak najbardziej zminimalizowane.</a:t>
            </a:r>
          </a:p>
          <a:p>
            <a:pPr algn="just">
              <a:spcAft>
                <a:spcPts val="1200"/>
              </a:spcAft>
            </a:pPr>
            <a:r>
              <a:rPr lang="pl-PL" sz="2000" dirty="0"/>
              <a:t>Gospodarka o obiegu zamkniętym to </a:t>
            </a:r>
            <a:r>
              <a:rPr lang="pl-PL" sz="2000" b="1" dirty="0"/>
              <a:t>model produkcji i konsumpcji</a:t>
            </a:r>
            <a:r>
              <a:rPr lang="pl-PL" sz="2000" dirty="0"/>
              <a:t>, który polega na dzieleniu się, pożyczaniu, ponownym użyciu, naprawie, odnawianiu i recyklingu istniejących materiałów i produktów tak długo, jak to możliwe. W ten sposób wydłuża się cykl życia produktów. W praktyce oznacza to ograniczenie odpadów do minimum. Kiedy cykl życia produktu dobiega końca, surowce i odpady, które z niego pochodzą, powinny zostać w gospodarce, dzięki recyklingowi. Można je wykorzystać Ponownie, tworząc w ten sposób dodatkową wartość.</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ole tekstowe 9"/>
          <p:cNvSpPr txBox="1"/>
          <p:nvPr/>
        </p:nvSpPr>
        <p:spPr>
          <a:xfrm>
            <a:off x="107504" y="1772816"/>
            <a:ext cx="5328592" cy="2400657"/>
          </a:xfrm>
          <a:prstGeom prst="rect">
            <a:avLst/>
          </a:prstGeom>
          <a:noFill/>
        </p:spPr>
        <p:txBody>
          <a:bodyPr wrap="square" rtlCol="0">
            <a:spAutoFit/>
          </a:bodyPr>
          <a:lstStyle/>
          <a:p>
            <a:pPr algn="ctr">
              <a:spcAft>
                <a:spcPts val="1200"/>
              </a:spcAft>
            </a:pPr>
            <a:r>
              <a:rPr lang="pl-PL" sz="2000" b="1" dirty="0"/>
              <a:t>Cel gospodarki o obiegu zamkniętym </a:t>
            </a:r>
          </a:p>
          <a:p>
            <a:pPr marL="342900" indent="-342900">
              <a:buFont typeface="Wingdings" panose="05000000000000000000" pitchFamily="2" charset="2"/>
              <a:buChar char="v"/>
            </a:pPr>
            <a:r>
              <a:rPr lang="pl-PL" sz="2000" dirty="0"/>
              <a:t>oszczędzanie surowców pierwotnych,</a:t>
            </a:r>
          </a:p>
          <a:p>
            <a:pPr marL="342900" indent="-342900">
              <a:buFont typeface="Wingdings" panose="05000000000000000000" pitchFamily="2" charset="2"/>
              <a:buChar char="v"/>
            </a:pPr>
            <a:r>
              <a:rPr lang="pl-PL" sz="2000" dirty="0"/>
              <a:t>projektowanie i wytwarzanie produktów, jak </a:t>
            </a:r>
            <a:br>
              <a:rPr lang="pl-PL" sz="2000" dirty="0"/>
            </a:br>
            <a:r>
              <a:rPr lang="pl-PL" sz="2000" dirty="0"/>
              <a:t>  najbardziej przyjaznych środowisku,</a:t>
            </a:r>
          </a:p>
          <a:p>
            <a:pPr marL="342900" indent="-342900">
              <a:spcAft>
                <a:spcPts val="1200"/>
              </a:spcAft>
              <a:buFont typeface="Wingdings" panose="05000000000000000000" pitchFamily="2" charset="2"/>
              <a:buChar char="v"/>
            </a:pPr>
            <a:r>
              <a:rPr lang="pl-PL" sz="2000" dirty="0"/>
              <a:t> powstałe odpady powinny nadawać się w jak </a:t>
            </a:r>
            <a:br>
              <a:rPr lang="pl-PL" sz="2000" dirty="0"/>
            </a:br>
            <a:r>
              <a:rPr lang="pl-PL" sz="2000" dirty="0"/>
              <a:t>  największym stopniu do recyklingu i ponownego zawrócenia do obiegu surowców.</a:t>
            </a:r>
          </a:p>
        </p:txBody>
      </p:sp>
      <p:pic>
        <p:nvPicPr>
          <p:cNvPr id="2" name="Obraz 1">
            <a:extLst>
              <a:ext uri="{FF2B5EF4-FFF2-40B4-BE49-F238E27FC236}">
                <a16:creationId xmlns:a16="http://schemas.microsoft.com/office/drawing/2014/main" xmlns="" id="{E65A30C6-866C-4E2C-BB05-F5B5A5ABFAF6}"/>
              </a:ext>
            </a:extLst>
          </p:cNvPr>
          <p:cNvPicPr>
            <a:picLocks noChangeAspect="1"/>
          </p:cNvPicPr>
          <p:nvPr/>
        </p:nvPicPr>
        <p:blipFill>
          <a:blip r:embed="rId2"/>
          <a:stretch>
            <a:fillRect/>
          </a:stretch>
        </p:blipFill>
        <p:spPr>
          <a:xfrm>
            <a:off x="5580112" y="1352964"/>
            <a:ext cx="3240360" cy="3240360"/>
          </a:xfrm>
          <a:prstGeom prst="rect">
            <a:avLst/>
          </a:prstGeom>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ole tekstowe 9"/>
          <p:cNvSpPr txBox="1"/>
          <p:nvPr/>
        </p:nvSpPr>
        <p:spPr>
          <a:xfrm>
            <a:off x="327490" y="1378178"/>
            <a:ext cx="5040560" cy="3477875"/>
          </a:xfrm>
          <a:prstGeom prst="rect">
            <a:avLst/>
          </a:prstGeom>
          <a:noFill/>
        </p:spPr>
        <p:txBody>
          <a:bodyPr wrap="square" rtlCol="0">
            <a:spAutoFit/>
          </a:bodyPr>
          <a:lstStyle/>
          <a:p>
            <a:pPr algn="just">
              <a:spcAft>
                <a:spcPts val="1200"/>
              </a:spcAft>
            </a:pPr>
            <a:r>
              <a:rPr lang="pl-PL" sz="2000" dirty="0"/>
              <a:t>W GOZ obowiązuje hierarchia 3xR (</a:t>
            </a:r>
            <a:r>
              <a:rPr lang="pl-PL" sz="2000" dirty="0" err="1"/>
              <a:t>reduce</a:t>
            </a:r>
            <a:r>
              <a:rPr lang="pl-PL" sz="2000" dirty="0"/>
              <a:t>, </a:t>
            </a:r>
            <a:r>
              <a:rPr lang="pl-PL" sz="2000" dirty="0" err="1"/>
              <a:t>reuse</a:t>
            </a:r>
            <a:r>
              <a:rPr lang="pl-PL" sz="2000" dirty="0"/>
              <a:t>, </a:t>
            </a:r>
            <a:r>
              <a:rPr lang="pl-PL" sz="2000" dirty="0" err="1"/>
              <a:t>recycle</a:t>
            </a:r>
            <a:r>
              <a:rPr lang="pl-PL" sz="2000" dirty="0"/>
              <a:t>): redukuj, używaj ponownie, poddawaj recyklingowi. Im wyżej w hierarchii znajduje się dana metoda, tym jest lepsza.</a:t>
            </a:r>
            <a:br>
              <a:rPr lang="pl-PL" sz="2000" dirty="0"/>
            </a:br>
            <a:r>
              <a:rPr lang="pl-PL" sz="2000" dirty="0"/>
              <a:t>Zatem priorytetem w GOZ jest </a:t>
            </a:r>
            <a:r>
              <a:rPr lang="pl-PL" sz="2000" b="1" dirty="0"/>
              <a:t>redukcja</a:t>
            </a:r>
            <a:r>
              <a:rPr lang="pl-PL" sz="2000" dirty="0"/>
              <a:t> liczby odpadów i wykorzystywanych surowców. Kolejnym rozwiązaniem jest </a:t>
            </a:r>
            <a:r>
              <a:rPr lang="pl-PL" sz="2000" b="1" dirty="0"/>
              <a:t>przedłużanie życia</a:t>
            </a:r>
            <a:r>
              <a:rPr lang="pl-PL" sz="2000" dirty="0"/>
              <a:t> surowców, np. poprzez ich ponowne wykorzystywanie, naprawę. Dopiero ostatnim działaniem w hierarchii GOZ jest </a:t>
            </a:r>
            <a:r>
              <a:rPr lang="pl-PL" sz="2000" b="1" dirty="0"/>
              <a:t>recykling</a:t>
            </a:r>
            <a:r>
              <a:rPr lang="pl-PL" sz="2000" dirty="0"/>
              <a:t> czy kompostowanie. </a:t>
            </a:r>
          </a:p>
        </p:txBody>
      </p:sp>
      <p:pic>
        <p:nvPicPr>
          <p:cNvPr id="3" name="Obraz 2">
            <a:extLst>
              <a:ext uri="{FF2B5EF4-FFF2-40B4-BE49-F238E27FC236}">
                <a16:creationId xmlns:a16="http://schemas.microsoft.com/office/drawing/2014/main" xmlns="" id="{E9C8872D-B374-4339-9F15-E211D7F43A83}"/>
              </a:ext>
            </a:extLst>
          </p:cNvPr>
          <p:cNvPicPr>
            <a:picLocks noChangeAspect="1"/>
          </p:cNvPicPr>
          <p:nvPr/>
        </p:nvPicPr>
        <p:blipFill>
          <a:blip r:embed="rId2"/>
          <a:stretch>
            <a:fillRect/>
          </a:stretch>
        </p:blipFill>
        <p:spPr>
          <a:xfrm>
            <a:off x="5652120" y="1700808"/>
            <a:ext cx="3267950" cy="2698894"/>
          </a:xfrm>
          <a:prstGeom prst="rect">
            <a:avLst/>
          </a:prstGeom>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227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539552" y="2492896"/>
            <a:ext cx="3778915" cy="29837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pole tekstowe 4"/>
          <p:cNvSpPr txBox="1"/>
          <p:nvPr/>
        </p:nvSpPr>
        <p:spPr>
          <a:xfrm>
            <a:off x="4572000" y="2708920"/>
            <a:ext cx="4392487" cy="2123658"/>
          </a:xfrm>
          <a:prstGeom prst="rect">
            <a:avLst/>
          </a:prstGeom>
          <a:noFill/>
        </p:spPr>
        <p:txBody>
          <a:bodyPr wrap="square" rtlCol="0">
            <a:spAutoFit/>
          </a:bodyPr>
          <a:lstStyle/>
          <a:p>
            <a:pPr algn="ctr"/>
            <a:r>
              <a:rPr lang="pl-PL" sz="2200" b="1" dirty="0"/>
              <a:t>Gospodarka odpadami </a:t>
            </a:r>
            <a:r>
              <a:rPr lang="pl-PL" sz="2200" dirty="0"/>
              <a:t/>
            </a:r>
            <a:br>
              <a:rPr lang="pl-PL" sz="2200" dirty="0"/>
            </a:br>
            <a:r>
              <a:rPr lang="pl-PL" sz="2200" dirty="0"/>
              <a:t>to szereg procesów związanych </a:t>
            </a:r>
            <a:br>
              <a:rPr lang="pl-PL" sz="2200" dirty="0"/>
            </a:br>
            <a:r>
              <a:rPr lang="pl-PL" sz="2200" dirty="0"/>
              <a:t>ze zbieraniem, przetwarzaniem </a:t>
            </a:r>
            <a:br>
              <a:rPr lang="pl-PL" sz="2200" dirty="0"/>
            </a:br>
            <a:r>
              <a:rPr lang="pl-PL" sz="2200" dirty="0"/>
              <a:t>oraz nadzorem nad odpadami. </a:t>
            </a:r>
          </a:p>
          <a:p>
            <a:pPr algn="ctr"/>
            <a:r>
              <a:rPr lang="pl-PL" sz="2200" dirty="0"/>
              <a:t>Jest to jeden z najpoważniejszych problemów współczesnej cywilizacji.</a:t>
            </a:r>
          </a:p>
        </p:txBody>
      </p:sp>
      <p:sp>
        <p:nvSpPr>
          <p:cNvPr id="6" name="pole tekstowe 5"/>
          <p:cNvSpPr txBox="1"/>
          <p:nvPr/>
        </p:nvSpPr>
        <p:spPr>
          <a:xfrm>
            <a:off x="287524" y="908720"/>
            <a:ext cx="8568952" cy="1446550"/>
          </a:xfrm>
          <a:prstGeom prst="rect">
            <a:avLst/>
          </a:prstGeom>
          <a:noFill/>
        </p:spPr>
        <p:txBody>
          <a:bodyPr wrap="square" rtlCol="0">
            <a:spAutoFit/>
          </a:bodyPr>
          <a:lstStyle/>
          <a:p>
            <a:pPr algn="ctr"/>
            <a:r>
              <a:rPr lang="pl-PL" sz="2200" dirty="0"/>
              <a:t>Powstawanie </a:t>
            </a:r>
            <a:r>
              <a:rPr lang="pl-PL" sz="2200" b="1" dirty="0"/>
              <a:t>odpadów</a:t>
            </a:r>
            <a:r>
              <a:rPr lang="pl-PL" sz="2200" dirty="0"/>
              <a:t> to bardzo poważy problem całego świata,</a:t>
            </a:r>
            <a:br>
              <a:rPr lang="pl-PL" sz="2200" dirty="0"/>
            </a:br>
            <a:r>
              <a:rPr lang="pl-PL" sz="2200" dirty="0"/>
              <a:t>wynikający ze wzrostu liczby ludności oraz stylu życia społeczeństw. </a:t>
            </a:r>
          </a:p>
          <a:p>
            <a:pPr algn="ctr"/>
            <a:r>
              <a:rPr lang="pl-PL" sz="2200" dirty="0"/>
              <a:t>Wraz z rozwojem gospodarczym i technicznym człowiek stał się największym producentem odpadów w przyrodzie. </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a:extLst>
              <a:ext uri="{FF2B5EF4-FFF2-40B4-BE49-F238E27FC236}">
                <a16:creationId xmlns:a16="http://schemas.microsoft.com/office/drawing/2014/main" xmlns="" id="{2B823D60-65B0-4D4D-B2D4-86B349A27589}"/>
              </a:ext>
            </a:extLst>
          </p:cNvPr>
          <p:cNvSpPr/>
          <p:nvPr/>
        </p:nvSpPr>
        <p:spPr>
          <a:xfrm>
            <a:off x="539552" y="3068960"/>
            <a:ext cx="4572000" cy="461665"/>
          </a:xfrm>
          <a:prstGeom prst="rect">
            <a:avLst/>
          </a:prstGeom>
        </p:spPr>
        <p:txBody>
          <a:bodyPr>
            <a:spAutoFit/>
          </a:bodyPr>
          <a:lstStyle/>
          <a:p>
            <a:pPr algn="ctr"/>
            <a:r>
              <a:rPr lang="pl-PL" sz="2400" b="1" dirty="0">
                <a:solidFill>
                  <a:schemeClr val="accent1">
                    <a:lumMod val="75000"/>
                  </a:schemeClr>
                </a:solidFill>
                <a:latin typeface="Georgia" panose="02040502050405020303" pitchFamily="18" charset="0"/>
              </a:rPr>
              <a:t>DOBRE PRAKTYKI</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025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xmlns="" id="{B7254D47-7B3D-40BF-A286-311659017186}"/>
              </a:ext>
            </a:extLst>
          </p:cNvPr>
          <p:cNvSpPr>
            <a:spLocks noChangeArrowheads="1"/>
          </p:cNvSpPr>
          <p:nvPr/>
        </p:nvSpPr>
        <p:spPr bwMode="auto">
          <a:xfrm>
            <a:off x="215516" y="1124744"/>
            <a:ext cx="8712968" cy="173247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146004"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kumimoji="0" lang="pl-PL" altLang="pl-PL" sz="2000" b="0" i="0" u="none" strike="noStrike" cap="none" normalizeH="0" baseline="0" dirty="0">
                <a:ln>
                  <a:noFill/>
                </a:ln>
                <a:effectLst/>
                <a:latin typeface="+mn-lt"/>
              </a:rPr>
              <a:t>Jeden z krakowskich sklepów </a:t>
            </a:r>
            <a:r>
              <a:rPr lang="pl-PL" altLang="pl-PL" sz="2000" dirty="0">
                <a:latin typeface="+mn-lt"/>
              </a:rPr>
              <a:t>wielkopowierzchniowych </a:t>
            </a:r>
            <a:r>
              <a:rPr kumimoji="0" lang="pl-PL" altLang="pl-PL" sz="2000" b="0" i="0" u="none" strike="noStrike" cap="none" normalizeH="0" baseline="0" dirty="0">
                <a:ln>
                  <a:noFill/>
                </a:ln>
                <a:effectLst/>
                <a:latin typeface="+mn-lt"/>
              </a:rPr>
              <a:t>zorganizował w ramach projektu Forum Wydarzeń tzw.  „Przestrzeń Pełną Dobra”. Było to miejsce stworzone z używanych mebli, ze strefy okazji, gdzie każdy mógł przynieść niepotrzebne przedmioty i podzielić się nimi z innymi ludźmi, a także samemu skorzystać na dobroci innych.</a:t>
            </a:r>
          </a:p>
        </p:txBody>
      </p:sp>
      <p:pic>
        <p:nvPicPr>
          <p:cNvPr id="5" name="Obraz 4">
            <a:extLst>
              <a:ext uri="{FF2B5EF4-FFF2-40B4-BE49-F238E27FC236}">
                <a16:creationId xmlns:a16="http://schemas.microsoft.com/office/drawing/2014/main" xmlns="" id="{0713C11D-C23B-4B17-A64E-1B1438F497DF}"/>
              </a:ext>
            </a:extLst>
          </p:cNvPr>
          <p:cNvPicPr>
            <a:picLocks noChangeAspect="1"/>
          </p:cNvPicPr>
          <p:nvPr/>
        </p:nvPicPr>
        <p:blipFill>
          <a:blip r:embed="rId2"/>
          <a:stretch>
            <a:fillRect/>
          </a:stretch>
        </p:blipFill>
        <p:spPr>
          <a:xfrm>
            <a:off x="1853952" y="2924944"/>
            <a:ext cx="5436096" cy="2534580"/>
          </a:xfrm>
          <a:prstGeom prst="rect">
            <a:avLst/>
          </a:prstGeom>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6109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A2116012-F855-48EF-BFA0-C4B751231BF8}"/>
              </a:ext>
            </a:extLst>
          </p:cNvPr>
          <p:cNvSpPr>
            <a:spLocks noChangeArrowheads="1"/>
          </p:cNvSpPr>
          <p:nvPr/>
        </p:nvSpPr>
        <p:spPr bwMode="auto">
          <a:xfrm>
            <a:off x="395536" y="1340768"/>
            <a:ext cx="8064896" cy="153888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3805" tIns="0" rIns="9522"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r>
              <a:rPr lang="pl-PL" altLang="pl-PL" sz="2000" dirty="0">
                <a:latin typeface="+mn-lt"/>
              </a:rPr>
              <a:t>Akcja – Nadaj „drugie życie” używanym rzeczom, zorganizowana przez PSZOK w Krośnie, w formie </a:t>
            </a:r>
            <a:r>
              <a:rPr kumimoji="0" lang="pl-PL" altLang="pl-PL" sz="2000" b="0" i="0" u="none" strike="noStrike" cap="none" normalizeH="0" baseline="0" dirty="0">
                <a:ln>
                  <a:noFill/>
                </a:ln>
                <a:effectLst/>
                <a:latin typeface="+mn-lt"/>
              </a:rPr>
              <a:t>bezpłatnych ogłoszeń ODDAM ZA DARMO/POSZUKUJĘ. Funkcjonuje na terenie Krosna oraz okolicznych gmin: Krościenko </a:t>
            </a:r>
            <a:r>
              <a:rPr kumimoji="0" lang="pl-PL" altLang="pl-PL" sz="2000" b="0" i="0" u="none" strike="noStrike" cap="none" normalizeH="0" baseline="0" dirty="0" err="1">
                <a:ln>
                  <a:noFill/>
                </a:ln>
                <a:effectLst/>
                <a:latin typeface="+mn-lt"/>
              </a:rPr>
              <a:t>Wyżne</a:t>
            </a:r>
            <a:r>
              <a:rPr kumimoji="0" lang="pl-PL" altLang="pl-PL" sz="2000" b="0" i="0" u="none" strike="noStrike" cap="none" normalizeH="0" baseline="0" dirty="0">
                <a:ln>
                  <a:noFill/>
                </a:ln>
                <a:effectLst/>
                <a:latin typeface="+mn-lt"/>
              </a:rPr>
              <a:t>, Korczyna, Rymanów, Iwonicz-Zdrój, Dukla, Jaśliska, Chorkówka, Jedlicze, Miejsce Piastowe, Wojaszówka, Tarnowiec.</a:t>
            </a:r>
          </a:p>
        </p:txBody>
      </p:sp>
      <p:pic>
        <p:nvPicPr>
          <p:cNvPr id="3" name="Obraz 2">
            <a:extLst>
              <a:ext uri="{FF2B5EF4-FFF2-40B4-BE49-F238E27FC236}">
                <a16:creationId xmlns:a16="http://schemas.microsoft.com/office/drawing/2014/main" xmlns="" id="{E6998EA0-DE50-4DCA-B8DA-0E9B5F4DEE19}"/>
              </a:ext>
            </a:extLst>
          </p:cNvPr>
          <p:cNvPicPr>
            <a:picLocks noChangeAspect="1"/>
          </p:cNvPicPr>
          <p:nvPr/>
        </p:nvPicPr>
        <p:blipFill>
          <a:blip r:embed="rId2"/>
          <a:stretch>
            <a:fillRect/>
          </a:stretch>
        </p:blipFill>
        <p:spPr>
          <a:xfrm>
            <a:off x="2843808" y="2941407"/>
            <a:ext cx="3888432" cy="2591766"/>
          </a:xfrm>
          <a:prstGeom prst="rect">
            <a:avLst/>
          </a:prstGeom>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01732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ole tekstowe 5"/>
          <p:cNvSpPr txBox="1"/>
          <p:nvPr/>
        </p:nvSpPr>
        <p:spPr>
          <a:xfrm>
            <a:off x="-612576" y="2848445"/>
            <a:ext cx="6984776" cy="584775"/>
          </a:xfrm>
          <a:prstGeom prst="rect">
            <a:avLst/>
          </a:prstGeom>
          <a:noFill/>
        </p:spPr>
        <p:txBody>
          <a:bodyPr wrap="square" rtlCol="0">
            <a:spAutoFit/>
          </a:bodyPr>
          <a:lstStyle/>
          <a:p>
            <a:pPr algn="ctr"/>
            <a:r>
              <a:rPr lang="pl-PL" sz="3200" b="1" dirty="0"/>
              <a:t>Dziękuję za uwagę</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rostokąt 2">
            <a:extLst>
              <a:ext uri="{FF2B5EF4-FFF2-40B4-BE49-F238E27FC236}">
                <a16:creationId xmlns:a16="http://schemas.microsoft.com/office/drawing/2014/main" xmlns="" id="{2B823D60-65B0-4D4D-B2D4-86B349A27589}"/>
              </a:ext>
            </a:extLst>
          </p:cNvPr>
          <p:cNvSpPr/>
          <p:nvPr/>
        </p:nvSpPr>
        <p:spPr>
          <a:xfrm>
            <a:off x="395536" y="3198167"/>
            <a:ext cx="4572000" cy="461665"/>
          </a:xfrm>
          <a:prstGeom prst="rect">
            <a:avLst/>
          </a:prstGeom>
        </p:spPr>
        <p:txBody>
          <a:bodyPr>
            <a:spAutoFit/>
          </a:bodyPr>
          <a:lstStyle/>
          <a:p>
            <a:pPr algn="ctr"/>
            <a:r>
              <a:rPr lang="pl-PL" sz="2400" b="1" dirty="0">
                <a:solidFill>
                  <a:schemeClr val="accent1">
                    <a:lumMod val="75000"/>
                  </a:schemeClr>
                </a:solidFill>
                <a:latin typeface="Georgia" panose="02040502050405020303" pitchFamily="18" charset="0"/>
              </a:rPr>
              <a:t>RODZAJE ODPADÓW</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39775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e tekstowe 6">
            <a:extLst>
              <a:ext uri="{FF2B5EF4-FFF2-40B4-BE49-F238E27FC236}">
                <a16:creationId xmlns:a16="http://schemas.microsoft.com/office/drawing/2014/main" xmlns="" id="{AD234082-2CB7-49D4-83AA-A4C650F59F95}"/>
              </a:ext>
            </a:extLst>
          </p:cNvPr>
          <p:cNvSpPr txBox="1"/>
          <p:nvPr/>
        </p:nvSpPr>
        <p:spPr>
          <a:xfrm>
            <a:off x="503548" y="1484784"/>
            <a:ext cx="8136904" cy="3139321"/>
          </a:xfrm>
          <a:prstGeom prst="rect">
            <a:avLst/>
          </a:prstGeom>
          <a:noFill/>
        </p:spPr>
        <p:txBody>
          <a:bodyPr wrap="square" rtlCol="0">
            <a:spAutoFit/>
          </a:bodyPr>
          <a:lstStyle/>
          <a:p>
            <a:pPr algn="just"/>
            <a:r>
              <a:rPr lang="pl-PL" sz="2200" b="1" dirty="0"/>
              <a:t>Odpady komunalne </a:t>
            </a:r>
            <a:r>
              <a:rPr lang="pl-PL" sz="2200" dirty="0"/>
              <a:t>– są to odpady wytwarzane w wyniku nieprzemysłowej działalności człowieka. Powstają one na terenach zamieszkałych i związane są z bytowaniem ludzi (odpady bytowe).</a:t>
            </a:r>
            <a:br>
              <a:rPr lang="pl-PL" sz="2200" dirty="0"/>
            </a:br>
            <a:r>
              <a:rPr lang="pl-PL" sz="2200" dirty="0"/>
              <a:t>Ten rodzaj odpadów występuje w postaci frakcji płynnych i stałych.</a:t>
            </a:r>
          </a:p>
          <a:p>
            <a:endParaRPr lang="pl-PL" sz="2200" dirty="0"/>
          </a:p>
          <a:p>
            <a:pPr algn="just"/>
            <a:r>
              <a:rPr lang="pl-PL" sz="2200" b="1" dirty="0"/>
              <a:t>Odpady przemysłowe </a:t>
            </a:r>
            <a:r>
              <a:rPr lang="pl-PL" sz="2200" dirty="0"/>
              <a:t>– są to odpady powstające w wyniku działalności gospodarczej człowieka. Ten rodzaj odpadów występuje w postaci odpadów gazowych, płynnych i stałych. Częściowo odpady te są nie do uniknięcia.</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xmlns="" id="{684A5B21-85BD-4A3F-895A-001F6696AD0F}"/>
              </a:ext>
            </a:extLst>
          </p:cNvPr>
          <p:cNvSpPr/>
          <p:nvPr/>
        </p:nvSpPr>
        <p:spPr>
          <a:xfrm>
            <a:off x="431540" y="1196752"/>
            <a:ext cx="8280920" cy="4154984"/>
          </a:xfrm>
          <a:prstGeom prst="rect">
            <a:avLst/>
          </a:prstGeom>
        </p:spPr>
        <p:txBody>
          <a:bodyPr wrap="square">
            <a:spAutoFit/>
          </a:bodyPr>
          <a:lstStyle/>
          <a:p>
            <a:pPr algn="just"/>
            <a:r>
              <a:rPr lang="pl-PL" sz="2200" dirty="0"/>
              <a:t>Dane statystyczne (dane Głównego Urzędu Statystycznego - GUS) dla wytworzonych w Polsce odpadów, w roku 2021:</a:t>
            </a:r>
          </a:p>
          <a:p>
            <a:pPr algn="just"/>
            <a:endParaRPr lang="pl-PL" sz="2200" dirty="0"/>
          </a:p>
          <a:p>
            <a:pPr marL="342900" indent="-342900" algn="just">
              <a:buFont typeface="Wingdings" panose="05000000000000000000" pitchFamily="2" charset="2"/>
              <a:buChar char="v"/>
            </a:pPr>
            <a:r>
              <a:rPr lang="pl-PL" sz="2200" dirty="0"/>
              <a:t>121 mln ton odpadów, w tym 13,7 mln ton stanowiły odpady komunalne, a 107,3 mln ton odpady  przemysłowe.</a:t>
            </a:r>
          </a:p>
          <a:p>
            <a:pPr marL="342900" indent="-342900" algn="just">
              <a:buFont typeface="Wingdings" panose="05000000000000000000" pitchFamily="2" charset="2"/>
              <a:buChar char="v"/>
            </a:pPr>
            <a:r>
              <a:rPr lang="pl-PL" sz="2200" dirty="0"/>
              <a:t>Odpady komunalne stanowiły 11,3%, a przemysłowe 88,7% łącznej masy wytworzonych odpadów. </a:t>
            </a:r>
          </a:p>
          <a:p>
            <a:pPr marL="342900" indent="-342900" algn="just">
              <a:buFont typeface="Wingdings" panose="05000000000000000000" pitchFamily="2" charset="2"/>
              <a:buChar char="v"/>
            </a:pPr>
            <a:r>
              <a:rPr lang="pl-PL" sz="2200" dirty="0"/>
              <a:t>Średnia roczna produkcja odpadów przez przeciętnego Polaka wyniosła 358 kg (o 16 kg więcej w porównaniu z rokiem 2020).</a:t>
            </a:r>
          </a:p>
          <a:p>
            <a:pPr marL="342900" indent="-342900" algn="just">
              <a:buFont typeface="Wingdings" panose="05000000000000000000" pitchFamily="2" charset="2"/>
              <a:buChar char="v"/>
            </a:pPr>
            <a:r>
              <a:rPr lang="pl-PL" sz="2200" dirty="0"/>
              <a:t>Z gospodarstw domowych odebrano 11,7 mln ton odpadów, co stanowiło 85,8% wszystkich wytworzonych odpadów komunalnych.</a:t>
            </a:r>
          </a:p>
          <a:p>
            <a:pPr marL="342900" indent="-342900" algn="just">
              <a:buFont typeface="Wingdings" panose="05000000000000000000" pitchFamily="2" charset="2"/>
              <a:buChar char="v"/>
            </a:pPr>
            <a:r>
              <a:rPr lang="pl-PL" sz="2200" dirty="0"/>
              <a:t> Do recyklingu skierowano 26,7% odpadów, tyle samo ile w 2020r.</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0814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e tekstowe 6">
            <a:extLst>
              <a:ext uri="{FF2B5EF4-FFF2-40B4-BE49-F238E27FC236}">
                <a16:creationId xmlns:a16="http://schemas.microsoft.com/office/drawing/2014/main" xmlns="" id="{AD234082-2CB7-49D4-83AA-A4C650F59F95}"/>
              </a:ext>
            </a:extLst>
          </p:cNvPr>
          <p:cNvSpPr txBox="1"/>
          <p:nvPr/>
        </p:nvSpPr>
        <p:spPr>
          <a:xfrm>
            <a:off x="107504" y="1412776"/>
            <a:ext cx="5184576" cy="3477875"/>
          </a:xfrm>
          <a:prstGeom prst="rect">
            <a:avLst/>
          </a:prstGeom>
          <a:noFill/>
        </p:spPr>
        <p:txBody>
          <a:bodyPr wrap="square" rtlCol="0">
            <a:spAutoFit/>
          </a:bodyPr>
          <a:lstStyle/>
          <a:p>
            <a:pPr algn="just"/>
            <a:r>
              <a:rPr lang="pl-PL" sz="2200" dirty="0"/>
              <a:t>W Polsce obowiązuje tzw. Wspólny System Segregacji Odpadów (WSSO), zakładający selektywne gromadzenie surowców wtórnych oraz odpadów nienadających się do wtórnego obiegu. Odpady dzieli się na pięć grup rodzajowych, z czego cztery grupy to odpady nadające się do wtórnego obiegu (surowce wtórne),</a:t>
            </a:r>
            <a:br>
              <a:rPr lang="pl-PL" sz="2200" dirty="0"/>
            </a:br>
            <a:r>
              <a:rPr lang="pl-PL" sz="2200" dirty="0"/>
              <a:t>a jedna grupa to odpady nienadające się do wtórnego obiegu. </a:t>
            </a:r>
          </a:p>
        </p:txBody>
      </p:sp>
      <p:pic>
        <p:nvPicPr>
          <p:cNvPr id="2" name="Obraz 1">
            <a:extLst>
              <a:ext uri="{FF2B5EF4-FFF2-40B4-BE49-F238E27FC236}">
                <a16:creationId xmlns:a16="http://schemas.microsoft.com/office/drawing/2014/main" xmlns="" id="{9817D115-D90A-465C-91B4-82A6D30DD3CE}"/>
              </a:ext>
            </a:extLst>
          </p:cNvPr>
          <p:cNvPicPr>
            <a:picLocks noChangeAspect="1"/>
          </p:cNvPicPr>
          <p:nvPr/>
        </p:nvPicPr>
        <p:blipFill>
          <a:blip r:embed="rId3"/>
          <a:stretch>
            <a:fillRect/>
          </a:stretch>
        </p:blipFill>
        <p:spPr>
          <a:xfrm>
            <a:off x="5868144" y="1640365"/>
            <a:ext cx="2769361" cy="2769361"/>
          </a:xfrm>
          <a:prstGeom prst="rect">
            <a:avLst/>
          </a:prstGeom>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35744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p:cNvSpPr txBox="1"/>
          <p:nvPr/>
        </p:nvSpPr>
        <p:spPr>
          <a:xfrm>
            <a:off x="359532" y="1019005"/>
            <a:ext cx="8424936" cy="400110"/>
          </a:xfrm>
          <a:prstGeom prst="rect">
            <a:avLst/>
          </a:prstGeom>
          <a:noFill/>
        </p:spPr>
        <p:txBody>
          <a:bodyPr wrap="square" rtlCol="0">
            <a:spAutoFit/>
          </a:bodyPr>
          <a:lstStyle/>
          <a:p>
            <a:pPr algn="ctr"/>
            <a:r>
              <a:rPr lang="pl-PL" sz="2000" b="1" dirty="0"/>
              <a:t>Odpady komunalne segregowane – surowce wtórne </a:t>
            </a:r>
          </a:p>
        </p:txBody>
      </p:sp>
      <p:sp>
        <p:nvSpPr>
          <p:cNvPr id="6" name="pole tekstowe 5"/>
          <p:cNvSpPr txBox="1"/>
          <p:nvPr/>
        </p:nvSpPr>
        <p:spPr>
          <a:xfrm>
            <a:off x="251520" y="1556792"/>
            <a:ext cx="8640960" cy="4939814"/>
          </a:xfrm>
          <a:prstGeom prst="rect">
            <a:avLst/>
          </a:prstGeom>
          <a:noFill/>
        </p:spPr>
        <p:txBody>
          <a:bodyPr wrap="square" rtlCol="0">
            <a:spAutoFit/>
          </a:bodyPr>
          <a:lstStyle/>
          <a:p>
            <a:pPr algn="just"/>
            <a:r>
              <a:rPr lang="pl-PL" sz="2000" b="1" dirty="0"/>
              <a:t>Grupa I</a:t>
            </a:r>
            <a:r>
              <a:rPr lang="pl-PL" sz="2000" dirty="0"/>
              <a:t> są to odpady traktowane jako surowce wtórne niekonsumpcyjne. Należą do nich: odpady papierowe, tworzywa sztuczne, szkło, metale oraz tekstylia. Stanowią one ok. 30% całkowitej masy odpadów komunalnych stałych.</a:t>
            </a:r>
            <a:r>
              <a:rPr lang="pl-PL" sz="2000" b="1" dirty="0"/>
              <a:t> </a:t>
            </a:r>
          </a:p>
          <a:p>
            <a:pPr algn="just">
              <a:spcBef>
                <a:spcPts val="600"/>
              </a:spcBef>
            </a:pPr>
            <a:r>
              <a:rPr lang="pl-PL" sz="2000" b="1" dirty="0"/>
              <a:t>Grupa II </a:t>
            </a:r>
            <a:r>
              <a:rPr lang="pl-PL" sz="2000" dirty="0"/>
              <a:t>są to odpady organiczne (biodegradowalne), takie jak: resztki pożywienia, skoszona trawa, gałęzie. Są one rzadko traktowane jako surowce wtórne. Są to odpady stanowiące ok. 50% masy odpadów komunalnych stałych.</a:t>
            </a:r>
          </a:p>
          <a:p>
            <a:pPr algn="just">
              <a:spcBef>
                <a:spcPts val="600"/>
              </a:spcBef>
            </a:pPr>
            <a:r>
              <a:rPr lang="pl-PL" sz="2000" b="1" dirty="0"/>
              <a:t>Grupa III </a:t>
            </a:r>
            <a:r>
              <a:rPr lang="pl-PL" sz="2000" dirty="0"/>
              <a:t>to odpady paleniskowe, pochodzące z sezonowego ogrzewania domostw (do 20% masy odpadów). Tego typu odpady nieorganiczne nie są traktowane jako surowce wtórne.</a:t>
            </a:r>
            <a:r>
              <a:rPr lang="pl-PL" sz="2000" b="1" dirty="0">
                <a:solidFill>
                  <a:schemeClr val="accent6">
                    <a:lumMod val="75000"/>
                  </a:schemeClr>
                </a:solidFill>
              </a:rPr>
              <a:t> </a:t>
            </a:r>
          </a:p>
          <a:p>
            <a:pPr algn="just">
              <a:spcBef>
                <a:spcPts val="600"/>
              </a:spcBef>
            </a:pPr>
            <a:r>
              <a:rPr lang="pl-PL" sz="2000" b="1" dirty="0"/>
              <a:t>Grupa IV </a:t>
            </a:r>
            <a:r>
              <a:rPr lang="pl-PL" sz="2000" dirty="0"/>
              <a:t>to dość nielicznie występujące odpady, o znikomej wartości surowca wtórnego. Zaliczane tu są pozostałości z porządkowania gospodarstw domowych </a:t>
            </a:r>
            <a:br>
              <a:rPr lang="pl-PL" sz="2000" dirty="0"/>
            </a:br>
            <a:r>
              <a:rPr lang="pl-PL" sz="2000" dirty="0"/>
              <a:t>(np. wykorzystana chemia gospodarcza).</a:t>
            </a:r>
          </a:p>
          <a:p>
            <a:pPr algn="just"/>
            <a:endParaRPr lang="pl-PL" sz="2000" dirty="0"/>
          </a:p>
          <a:p>
            <a:pPr algn="ctr"/>
            <a:endParaRPr lang="pl-PL" sz="2000" dirty="0">
              <a:solidFill>
                <a:schemeClr val="bg2">
                  <a:lumMod val="50000"/>
                </a:schemeClr>
              </a:solidFill>
            </a:endParaRPr>
          </a:p>
          <a:p>
            <a:pPr algn="ctr"/>
            <a:endParaRPr lang="pl-PL" sz="2000" dirty="0">
              <a:solidFill>
                <a:srgbClr val="0070C0"/>
              </a:solidFill>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p:cNvSpPr txBox="1"/>
          <p:nvPr/>
        </p:nvSpPr>
        <p:spPr>
          <a:xfrm>
            <a:off x="251520" y="1804293"/>
            <a:ext cx="4968552" cy="2462213"/>
          </a:xfrm>
          <a:prstGeom prst="rect">
            <a:avLst/>
          </a:prstGeom>
          <a:noFill/>
        </p:spPr>
        <p:txBody>
          <a:bodyPr wrap="square" rtlCol="0">
            <a:spAutoFit/>
          </a:bodyPr>
          <a:lstStyle/>
          <a:p>
            <a:r>
              <a:rPr lang="pl-PL" sz="2200" b="1" dirty="0"/>
              <a:t>Odpady przemysłowe </a:t>
            </a:r>
            <a:r>
              <a:rPr lang="pl-PL" sz="2200" dirty="0"/>
              <a:t>– są to odpady pochodzące z fabryk, szpitali, magazynów, warsztatów samochodowych, zakładów budowlanych. </a:t>
            </a:r>
          </a:p>
          <a:p>
            <a:r>
              <a:rPr lang="pl-PL" sz="2200" dirty="0"/>
              <a:t>W Polsce odpady przemysłowe corocznie stanowią około 90% całkowitej masy wytwarzanych odpadów. </a:t>
            </a:r>
            <a:endParaRPr lang="pl-PL" sz="2200" i="1" dirty="0"/>
          </a:p>
        </p:txBody>
      </p:sp>
      <p:pic>
        <p:nvPicPr>
          <p:cNvPr id="3074" name="Picture 2"/>
          <p:cNvPicPr>
            <a:picLocks noChangeAspect="1" noChangeArrowheads="1"/>
          </p:cNvPicPr>
          <p:nvPr/>
        </p:nvPicPr>
        <p:blipFill>
          <a:blip r:embed="rId2" cstate="print"/>
          <a:srcRect/>
          <a:stretch>
            <a:fillRect/>
          </a:stretch>
        </p:blipFill>
        <p:spPr bwMode="auto">
          <a:xfrm>
            <a:off x="5364088" y="1761033"/>
            <a:ext cx="3411234" cy="25487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5733256"/>
            <a:ext cx="4752528"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550</TotalTime>
  <Words>1208</Words>
  <Application>Microsoft Office PowerPoint</Application>
  <PresentationFormat>Pokaz na ekranie (4:3)</PresentationFormat>
  <Paragraphs>121</Paragraphs>
  <Slides>33</Slides>
  <Notes>3</Notes>
  <HiddenSlides>0</HiddenSlides>
  <MMClips>0</MMClips>
  <ScaleCrop>false</ScaleCrop>
  <HeadingPairs>
    <vt:vector size="4" baseType="variant">
      <vt:variant>
        <vt:lpstr>Motyw</vt:lpstr>
      </vt:variant>
      <vt:variant>
        <vt:i4>1</vt:i4>
      </vt:variant>
      <vt:variant>
        <vt:lpstr>Tytuły slajdów</vt:lpstr>
      </vt:variant>
      <vt:variant>
        <vt:i4>33</vt:i4>
      </vt:variant>
    </vt:vector>
  </HeadingPairs>
  <TitlesOfParts>
    <vt:vector size="34" baseType="lpstr">
      <vt:lpstr>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Slajd 1</dc:title>
  <dc:creator>JW</dc:creator>
  <cp:lastModifiedBy>RCP</cp:lastModifiedBy>
  <cp:revision>114</cp:revision>
  <dcterms:created xsi:type="dcterms:W3CDTF">2023-08-08T10:52:19Z</dcterms:created>
  <dcterms:modified xsi:type="dcterms:W3CDTF">2023-09-01T09:57:35Z</dcterms:modified>
</cp:coreProperties>
</file>