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91" r:id="rId3"/>
    <p:sldId id="294" r:id="rId4"/>
    <p:sldId id="299" r:id="rId5"/>
    <p:sldId id="258" r:id="rId6"/>
    <p:sldId id="293" r:id="rId7"/>
    <p:sldId id="295" r:id="rId8"/>
    <p:sldId id="300" r:id="rId9"/>
    <p:sldId id="298" r:id="rId10"/>
    <p:sldId id="301" r:id="rId11"/>
    <p:sldId id="297" r:id="rId12"/>
    <p:sldId id="303" r:id="rId13"/>
    <p:sldId id="259" r:id="rId14"/>
    <p:sldId id="262" r:id="rId15"/>
    <p:sldId id="263" r:id="rId16"/>
    <p:sldId id="275" r:id="rId17"/>
    <p:sldId id="305" r:id="rId18"/>
    <p:sldId id="304" r:id="rId19"/>
    <p:sldId id="306" r:id="rId20"/>
    <p:sldId id="307" r:id="rId21"/>
    <p:sldId id="284"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AECB9-CF12-4FAD-933B-9B75434B8EAA}" type="datetimeFigureOut">
              <a:rPr lang="pl-PL" smtClean="0"/>
              <a:t>2023-09-05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23667-CCCD-4CD3-B7F3-BF5505167FBC}" type="slidenum">
              <a:rPr lang="pl-PL" smtClean="0"/>
              <a:t>‹#›</a:t>
            </a:fld>
            <a:endParaRPr lang="pl-PL"/>
          </a:p>
        </p:txBody>
      </p:sp>
    </p:spTree>
    <p:extLst>
      <p:ext uri="{BB962C8B-B14F-4D97-AF65-F5344CB8AC3E}">
        <p14:creationId xmlns:p14="http://schemas.microsoft.com/office/powerpoint/2010/main" val="217201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0781B11-4B21-4A34-B0FF-4F3F2B0B9AD4}" type="datetimeFigureOut">
              <a:rPr lang="pl-PL" smtClean="0"/>
              <a:pPr/>
              <a:t>2023-09-05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3E938AA-4E1E-4E2C-B7F6-D4100E6859C3}"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0781B11-4B21-4A34-B0FF-4F3F2B0B9AD4}" type="datetimeFigureOut">
              <a:rPr lang="pl-PL" smtClean="0"/>
              <a:pPr/>
              <a:t>2023-09-05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3E938AA-4E1E-4E2C-B7F6-D4100E6859C3}"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0781B11-4B21-4A34-B0FF-4F3F2B0B9AD4}" type="datetimeFigureOut">
              <a:rPr lang="pl-PL" smtClean="0"/>
              <a:pPr/>
              <a:t>2023-09-05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3E938AA-4E1E-4E2C-B7F6-D4100E6859C3}"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0781B11-4B21-4A34-B0FF-4F3F2B0B9AD4}" type="datetimeFigureOut">
              <a:rPr lang="pl-PL" smtClean="0"/>
              <a:pPr/>
              <a:t>2023-09-05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3E938AA-4E1E-4E2C-B7F6-D4100E6859C3}"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0781B11-4B21-4A34-B0FF-4F3F2B0B9AD4}" type="datetimeFigureOut">
              <a:rPr lang="pl-PL" smtClean="0"/>
              <a:pPr/>
              <a:t>2023-09-05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3E938AA-4E1E-4E2C-B7F6-D4100E6859C3}"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0781B11-4B21-4A34-B0FF-4F3F2B0B9AD4}" type="datetimeFigureOut">
              <a:rPr lang="pl-PL" smtClean="0"/>
              <a:pPr/>
              <a:t>2023-09-05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3E938AA-4E1E-4E2C-B7F6-D4100E6859C3}"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0781B11-4B21-4A34-B0FF-4F3F2B0B9AD4}" type="datetimeFigureOut">
              <a:rPr lang="pl-PL" smtClean="0"/>
              <a:pPr/>
              <a:t>2023-09-05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3E938AA-4E1E-4E2C-B7F6-D4100E6859C3}"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0781B11-4B21-4A34-B0FF-4F3F2B0B9AD4}" type="datetimeFigureOut">
              <a:rPr lang="pl-PL" smtClean="0"/>
              <a:pPr/>
              <a:t>2023-09-05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3E938AA-4E1E-4E2C-B7F6-D4100E6859C3}"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0781B11-4B21-4A34-B0FF-4F3F2B0B9AD4}" type="datetimeFigureOut">
              <a:rPr lang="pl-PL" smtClean="0"/>
              <a:pPr/>
              <a:t>2023-09-05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3E938AA-4E1E-4E2C-B7F6-D4100E6859C3}"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0781B11-4B21-4A34-B0FF-4F3F2B0B9AD4}" type="datetimeFigureOut">
              <a:rPr lang="pl-PL" smtClean="0"/>
              <a:pPr/>
              <a:t>2023-09-05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3E938AA-4E1E-4E2C-B7F6-D4100E6859C3}"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0781B11-4B21-4A34-B0FF-4F3F2B0B9AD4}" type="datetimeFigureOut">
              <a:rPr lang="pl-PL" smtClean="0"/>
              <a:pPr/>
              <a:t>2023-09-05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3E938AA-4E1E-4E2C-B7F6-D4100E6859C3}"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81B11-4B21-4A34-B0FF-4F3F2B0B9AD4}" type="datetimeFigureOut">
              <a:rPr lang="pl-PL" smtClean="0"/>
              <a:pPr/>
              <a:t>2023-09-05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938AA-4E1E-4E2C-B7F6-D4100E6859C3}"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45A5F802-0439-47AD-8394-DF71FDF6DBBE}"/>
              </a:ext>
            </a:extLst>
          </p:cNvPr>
          <p:cNvSpPr/>
          <p:nvPr/>
        </p:nvSpPr>
        <p:spPr>
          <a:xfrm>
            <a:off x="-468560" y="2459504"/>
            <a:ext cx="6552728" cy="1938992"/>
          </a:xfrm>
          <a:prstGeom prst="rect">
            <a:avLst/>
          </a:prstGeom>
        </p:spPr>
        <p:txBody>
          <a:bodyPr wrap="square">
            <a:spAutoFit/>
          </a:bodyPr>
          <a:lstStyle/>
          <a:p>
            <a:pPr lvl="0" algn="ctr"/>
            <a:r>
              <a:rPr lang="pl-PL" sz="2000" b="1" dirty="0">
                <a:solidFill>
                  <a:schemeClr val="tx2">
                    <a:lumMod val="50000"/>
                  </a:schemeClr>
                </a:solidFill>
                <a:latin typeface="Georgia" panose="02040502050405020303" pitchFamily="18" charset="0"/>
              </a:rPr>
              <a:t>PRZEJŚCIE NA GOSPODARKĘ O OBIEGU ZAMKNIĘTYM CZYLI RACJONALNE WYKORZYSTANIE ZASOBÓW</a:t>
            </a:r>
            <a:br>
              <a:rPr lang="pl-PL" sz="2000" b="1" dirty="0">
                <a:solidFill>
                  <a:schemeClr val="tx2">
                    <a:lumMod val="50000"/>
                  </a:schemeClr>
                </a:solidFill>
                <a:latin typeface="Georgia" panose="02040502050405020303" pitchFamily="18" charset="0"/>
              </a:rPr>
            </a:br>
            <a:r>
              <a:rPr lang="pl-PL" sz="2000" b="1" dirty="0">
                <a:solidFill>
                  <a:schemeClr val="tx2">
                    <a:lumMod val="50000"/>
                  </a:schemeClr>
                </a:solidFill>
                <a:latin typeface="Georgia" panose="02040502050405020303" pitchFamily="18" charset="0"/>
              </a:rPr>
              <a:t>I OGRANICZENIE NEGATYWNEGO ODDZIAŁYWANIA NA ŚRODOWISKO WYTWARZANYCH PRODUKTÓW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 y="5733256"/>
            <a:ext cx="56197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076989B7-1E97-48B2-B478-AA24CAA4DA59}"/>
              </a:ext>
            </a:extLst>
          </p:cNvPr>
          <p:cNvSpPr/>
          <p:nvPr/>
        </p:nvSpPr>
        <p:spPr>
          <a:xfrm>
            <a:off x="755576" y="1628800"/>
            <a:ext cx="7632848" cy="2862322"/>
          </a:xfrm>
          <a:prstGeom prst="rect">
            <a:avLst/>
          </a:prstGeom>
        </p:spPr>
        <p:txBody>
          <a:bodyPr wrap="square">
            <a:spAutoFit/>
          </a:bodyPr>
          <a:lstStyle/>
          <a:p>
            <a:pPr algn="just"/>
            <a:r>
              <a:rPr lang="pl-PL" sz="2000" dirty="0"/>
              <a:t>W tym celu konieczna jest też współpraca w całym łańcuchu wartości, często z wieloma podmiotami zewnętrznymi, które zaangażowane są na różnych etapach życia produktu czy usługi.</a:t>
            </a:r>
          </a:p>
          <a:p>
            <a:pPr algn="just"/>
            <a:r>
              <a:rPr lang="pl-PL" sz="2000" dirty="0"/>
              <a:t/>
            </a:r>
            <a:br>
              <a:rPr lang="pl-PL" sz="2000" dirty="0"/>
            </a:br>
            <a:r>
              <a:rPr lang="pl-PL" sz="2000" dirty="0"/>
              <a:t>Ponieważ GOZ to idea rewolucjonizująca obecny model gospodarczy, konieczne jest też wdrażanie innowacji, które mogą być zarówno nowymi rozwiązaniami, jak i zapomnianymi, sprawdzonymi sposobami. Szczególnie pożądane są innowacje na początku cyklu życia, zgodnie z hierarchią 3xR.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661248"/>
            <a:ext cx="56197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52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235AC222-69D1-48FC-91DD-8182EB9A0708}"/>
              </a:ext>
            </a:extLst>
          </p:cNvPr>
          <p:cNvSpPr/>
          <p:nvPr/>
        </p:nvSpPr>
        <p:spPr>
          <a:xfrm>
            <a:off x="359532" y="1556792"/>
            <a:ext cx="8424936" cy="1938992"/>
          </a:xfrm>
          <a:prstGeom prst="rect">
            <a:avLst/>
          </a:prstGeom>
        </p:spPr>
        <p:txBody>
          <a:bodyPr wrap="square">
            <a:spAutoFit/>
          </a:bodyPr>
          <a:lstStyle/>
          <a:p>
            <a:pPr algn="just" fontAlgn="base"/>
            <a:r>
              <a:rPr lang="pl-PL" sz="2000" dirty="0"/>
              <a:t>Model gospodarki obiegu zamkniętego jest wpisany w strategie rozwojowe na poziomie globalnym, Unii Europejskiej i Polski.</a:t>
            </a:r>
          </a:p>
          <a:p>
            <a:pPr algn="just" fontAlgn="base"/>
            <a:r>
              <a:rPr lang="pl-PL" sz="2000" dirty="0"/>
              <a:t>Przyjęta jednogłośnie przez wszystkie kraje ONZ strategia rozwojowa zakłada realizację 17 Celów Zrównoważonego Rozwoju do 2030 roku na świecie. Jednym z nich jest Cel 12. Odpowiedzialna konsumpcja i produkcja, definiowana zgodnie z zasadami GOZ. </a:t>
            </a:r>
          </a:p>
        </p:txBody>
      </p:sp>
      <p:pic>
        <p:nvPicPr>
          <p:cNvPr id="3" name="Obraz 2">
            <a:extLst>
              <a:ext uri="{FF2B5EF4-FFF2-40B4-BE49-F238E27FC236}">
                <a16:creationId xmlns="" xmlns:a16="http://schemas.microsoft.com/office/drawing/2014/main" id="{0A723552-278E-4745-80BC-8258FE453BD7}"/>
              </a:ext>
            </a:extLst>
          </p:cNvPr>
          <p:cNvPicPr>
            <a:picLocks noChangeAspect="1"/>
          </p:cNvPicPr>
          <p:nvPr/>
        </p:nvPicPr>
        <p:blipFill>
          <a:blip r:embed="rId2"/>
          <a:stretch>
            <a:fillRect/>
          </a:stretch>
        </p:blipFill>
        <p:spPr>
          <a:xfrm>
            <a:off x="5340084" y="3429000"/>
            <a:ext cx="3552395" cy="2664296"/>
          </a:xfrm>
          <a:prstGeom prst="rect">
            <a:avLst/>
          </a:prstGeom>
        </p:spPr>
      </p:pic>
      <p:sp>
        <p:nvSpPr>
          <p:cNvPr id="4" name="Prostokąt 3">
            <a:extLst>
              <a:ext uri="{FF2B5EF4-FFF2-40B4-BE49-F238E27FC236}">
                <a16:creationId xmlns="" xmlns:a16="http://schemas.microsoft.com/office/drawing/2014/main" id="{9DF0159C-E9F3-487D-AEE0-DF9F618E17A4}"/>
              </a:ext>
            </a:extLst>
          </p:cNvPr>
          <p:cNvSpPr/>
          <p:nvPr/>
        </p:nvSpPr>
        <p:spPr>
          <a:xfrm>
            <a:off x="251520" y="3645024"/>
            <a:ext cx="5040560" cy="1631216"/>
          </a:xfrm>
          <a:prstGeom prst="rect">
            <a:avLst/>
          </a:prstGeom>
        </p:spPr>
        <p:txBody>
          <a:bodyPr wrap="square">
            <a:spAutoFit/>
          </a:bodyPr>
          <a:lstStyle/>
          <a:p>
            <a:r>
              <a:rPr lang="pl-PL" sz="2000" dirty="0"/>
              <a:t>Inne cele zawarte w Agendzie, dotyczące m.in. rozwoju innowacji, przeciwdziałania katastrofie klimatycznej czy zanieczyszczeniom wody i gleby również wpisują się w działania na rzecz wprowadzenia gospodarki cyrkularnej.</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7" y="5640858"/>
            <a:ext cx="5208953"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67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235AC222-69D1-48FC-91DD-8182EB9A0708}"/>
              </a:ext>
            </a:extLst>
          </p:cNvPr>
          <p:cNvSpPr/>
          <p:nvPr/>
        </p:nvSpPr>
        <p:spPr>
          <a:xfrm>
            <a:off x="359532" y="1772816"/>
            <a:ext cx="8424936" cy="2862322"/>
          </a:xfrm>
          <a:prstGeom prst="rect">
            <a:avLst/>
          </a:prstGeom>
        </p:spPr>
        <p:txBody>
          <a:bodyPr wrap="square">
            <a:spAutoFit/>
          </a:bodyPr>
          <a:lstStyle/>
          <a:p>
            <a:pPr algn="just" fontAlgn="base"/>
            <a:r>
              <a:rPr lang="pl-PL" sz="2000" dirty="0"/>
              <a:t>GOZ jest też jednym z głównych kierunków strategicznego myślenia o rozwoju gospodarki Unii Europejskiej od czasu ogłoszenia przez Komisję Europejską planu działań dot. gospodarki o obiegu zamkniętym w 2015 r. Od tego czasu Komisja wydała szereg dyrektyw dotyczących poszczególnych jej aspektów, a w 2020 roku opublikowała nowy, jeszcze ambitniejszy plan działań na rzecz GOZ. Jest on elementem Europejskiego Zielonego Ładu i wysiłków na rzecz osiągnięcia neutralności klimatycznej i </a:t>
            </a:r>
            <a:r>
              <a:rPr lang="pl-PL" sz="2000" dirty="0" err="1"/>
              <a:t>zasobooszczędności</a:t>
            </a:r>
            <a:r>
              <a:rPr lang="pl-PL" sz="2000" dirty="0"/>
              <a:t> do 2050 roku. Polski rząd w 2019 r. przyjął Mapę drogową transformacji w kierunku gospodarki o obiegu zamkniętym, wpisującą się w te działania.</a:t>
            </a:r>
            <a:endParaRPr lang="pl-PL" sz="2000" i="0" dirty="0">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91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e tekstowe 11"/>
          <p:cNvSpPr txBox="1"/>
          <p:nvPr/>
        </p:nvSpPr>
        <p:spPr>
          <a:xfrm>
            <a:off x="395536" y="1009333"/>
            <a:ext cx="8352928" cy="1015663"/>
          </a:xfrm>
          <a:prstGeom prst="rect">
            <a:avLst/>
          </a:prstGeom>
          <a:noFill/>
        </p:spPr>
        <p:txBody>
          <a:bodyPr wrap="square" rtlCol="0">
            <a:spAutoFit/>
          </a:bodyPr>
          <a:lstStyle/>
          <a:p>
            <a:pPr algn="just">
              <a:spcAft>
                <a:spcPts val="1200"/>
              </a:spcAft>
            </a:pPr>
            <a:r>
              <a:rPr lang="pl-PL" sz="2000" dirty="0"/>
              <a:t>Proponowane działania według drogi dla Polski dotyczą przede wszystkim prac analityczno-koncepcyjnych, informacyjno-promocyjnych oraz koordynacyjnych w obszarach znajdujących się we właściwości poszczególnych resortów.</a:t>
            </a:r>
          </a:p>
        </p:txBody>
      </p:sp>
      <p:sp>
        <p:nvSpPr>
          <p:cNvPr id="14" name="pole tekstowe 13"/>
          <p:cNvSpPr txBox="1"/>
          <p:nvPr/>
        </p:nvSpPr>
        <p:spPr>
          <a:xfrm>
            <a:off x="235836" y="2139959"/>
            <a:ext cx="8784976" cy="3200876"/>
          </a:xfrm>
          <a:prstGeom prst="rect">
            <a:avLst/>
          </a:prstGeom>
          <a:noFill/>
        </p:spPr>
        <p:txBody>
          <a:bodyPr wrap="square" rtlCol="0">
            <a:spAutoFit/>
          </a:bodyPr>
          <a:lstStyle/>
          <a:p>
            <a:pPr>
              <a:spcAft>
                <a:spcPts val="1200"/>
              </a:spcAft>
            </a:pPr>
            <a:r>
              <a:rPr lang="pl-PL" sz="2200" b="1" dirty="0"/>
              <a:t>Priorytety GOZ w Polsce:</a:t>
            </a:r>
          </a:p>
          <a:p>
            <a:pPr marL="457200" indent="-457200">
              <a:spcAft>
                <a:spcPts val="1200"/>
              </a:spcAft>
              <a:buFont typeface="+mj-lt"/>
              <a:buAutoNum type="arabicPeriod"/>
            </a:pPr>
            <a:r>
              <a:rPr lang="pl-PL" sz="2000" dirty="0"/>
              <a:t>Innowacyjność, wzmocnienie współpracy pomiędzy przemysłem i sektorem nauki, a w efekcie wdrażanie nowatorskich rozwiązań w gospodarce.</a:t>
            </a:r>
          </a:p>
          <a:p>
            <a:pPr marL="457200" indent="-457200">
              <a:spcAft>
                <a:spcPts val="1200"/>
              </a:spcAft>
              <a:buFont typeface="+mj-lt"/>
              <a:buAutoNum type="arabicPeriod"/>
            </a:pPr>
            <a:r>
              <a:rPr lang="pl-PL" sz="2000" dirty="0"/>
              <a:t>Stworzenie europejskiego rynku na surowce wtórne, na którym łatwiejszy byłby ich przepływ.</a:t>
            </a:r>
          </a:p>
          <a:p>
            <a:pPr marL="457200" indent="-457200">
              <a:spcAft>
                <a:spcPts val="1200"/>
              </a:spcAft>
              <a:buFont typeface="+mj-lt"/>
              <a:buAutoNum type="arabicPeriod"/>
            </a:pPr>
            <a:r>
              <a:rPr lang="pl-PL" sz="2000" dirty="0"/>
              <a:t>Zapewnienie wysokiej jakości surowców wtórnych, które wynikają ze zrównoważonej produkcji i konsumpcji.</a:t>
            </a:r>
          </a:p>
          <a:p>
            <a:pPr marL="457200" indent="-457200">
              <a:spcAft>
                <a:spcPts val="1200"/>
              </a:spcAft>
              <a:buFont typeface="+mj-lt"/>
              <a:buAutoNum type="arabicPeriod"/>
            </a:pPr>
            <a:r>
              <a:rPr lang="pl-PL" sz="2000" dirty="0"/>
              <a:t>Rozwój sektora usług.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p:cNvSpPr txBox="1"/>
          <p:nvPr/>
        </p:nvSpPr>
        <p:spPr>
          <a:xfrm>
            <a:off x="2699792" y="1124744"/>
            <a:ext cx="6120680" cy="1477328"/>
          </a:xfrm>
          <a:prstGeom prst="rect">
            <a:avLst/>
          </a:prstGeom>
          <a:noFill/>
        </p:spPr>
        <p:txBody>
          <a:bodyPr wrap="square" rtlCol="0">
            <a:spAutoFit/>
          </a:bodyPr>
          <a:lstStyle/>
          <a:p>
            <a:pPr algn="just"/>
            <a:r>
              <a:rPr lang="pl-PL" dirty="0"/>
              <a:t>Aby zapobiec marnotrawieniu żywności i znaleźć rozwiązania dostosowane do sytuacji w poszczególnych krajach i regionach, niezbędne jest podjęcie działań przez </a:t>
            </a:r>
            <a:r>
              <a:rPr lang="pl-PL" b="1" dirty="0"/>
              <a:t>państwa członkowskie, regiony, miasta oraz przedsiębiorstwa na każdym etapie łańcucha wartości.</a:t>
            </a:r>
          </a:p>
        </p:txBody>
      </p:sp>
      <p:sp>
        <p:nvSpPr>
          <p:cNvPr id="9" name="pole tekstowe 8"/>
          <p:cNvSpPr txBox="1"/>
          <p:nvPr/>
        </p:nvSpPr>
        <p:spPr>
          <a:xfrm>
            <a:off x="2699792" y="2649686"/>
            <a:ext cx="6120680" cy="923330"/>
          </a:xfrm>
          <a:prstGeom prst="rect">
            <a:avLst/>
          </a:prstGeom>
          <a:noFill/>
        </p:spPr>
        <p:txBody>
          <a:bodyPr wrap="square" rtlCol="0">
            <a:spAutoFit/>
          </a:bodyPr>
          <a:lstStyle/>
          <a:p>
            <a:pPr algn="just"/>
            <a:r>
              <a:rPr lang="pl-PL" dirty="0"/>
              <a:t>Ponowne wykorzystywanie oczyszczonych ścieków, m.in. poprzez opracowanie przepisów dotyczących minimalnych wymagań w zakresie ponownego wykorzystania wody.</a:t>
            </a:r>
            <a:endParaRPr lang="pl-PL" b="1" dirty="0"/>
          </a:p>
        </p:txBody>
      </p:sp>
      <p:sp>
        <p:nvSpPr>
          <p:cNvPr id="10" name="pole tekstowe 9"/>
          <p:cNvSpPr txBox="1"/>
          <p:nvPr/>
        </p:nvSpPr>
        <p:spPr>
          <a:xfrm>
            <a:off x="2699792" y="3645024"/>
            <a:ext cx="6120680" cy="1200329"/>
          </a:xfrm>
          <a:prstGeom prst="rect">
            <a:avLst/>
          </a:prstGeom>
          <a:noFill/>
        </p:spPr>
        <p:txBody>
          <a:bodyPr wrap="square" rtlCol="0">
            <a:spAutoFit/>
          </a:bodyPr>
          <a:lstStyle/>
          <a:p>
            <a:pPr algn="just"/>
            <a:r>
              <a:rPr lang="pl-PL" dirty="0"/>
              <a:t>Efektywne wykorzystywanie </a:t>
            </a:r>
            <a:r>
              <a:rPr lang="pl-PL" dirty="0" err="1"/>
              <a:t>biozasobów</a:t>
            </a:r>
            <a:r>
              <a:rPr lang="pl-PL" dirty="0"/>
              <a:t> za pomocą środków takich jak wytyczne i upowszechnianie najlepszych praktyk w zakresie kaskadowego wykorzystywania biomasy oraz wspieranie innowacji w </a:t>
            </a:r>
            <a:r>
              <a:rPr lang="pl-PL" dirty="0" err="1"/>
              <a:t>biogospodarce</a:t>
            </a:r>
            <a:r>
              <a:rPr lang="pl-PL" dirty="0"/>
              <a:t>.</a:t>
            </a:r>
            <a:endParaRPr lang="pl-PL" b="1" dirty="0"/>
          </a:p>
        </p:txBody>
      </p:sp>
      <p:sp>
        <p:nvSpPr>
          <p:cNvPr id="11" name="pole tekstowe 10"/>
          <p:cNvSpPr txBox="1"/>
          <p:nvPr/>
        </p:nvSpPr>
        <p:spPr>
          <a:xfrm>
            <a:off x="2699792" y="4941168"/>
            <a:ext cx="6120680" cy="1200329"/>
          </a:xfrm>
          <a:prstGeom prst="rect">
            <a:avLst/>
          </a:prstGeom>
          <a:noFill/>
        </p:spPr>
        <p:txBody>
          <a:bodyPr wrap="square" rtlCol="0">
            <a:spAutoFit/>
          </a:bodyPr>
          <a:lstStyle/>
          <a:p>
            <a:pPr algn="just"/>
            <a:r>
              <a:rPr lang="pl-PL" dirty="0"/>
              <a:t>Odzysk cennych zasobów i odpowiednie gospodarowanie odpadami w sektorze budownictwa i rozbiórki, jak również wdrożenie metod ułatwiających ocenę efektywności środowiskowej budynków.</a:t>
            </a:r>
            <a:endParaRPr lang="pl-PL" b="1" dirty="0"/>
          </a:p>
        </p:txBody>
      </p:sp>
      <p:sp>
        <p:nvSpPr>
          <p:cNvPr id="12" name="Prostokąt zaokrąglony 11"/>
          <p:cNvSpPr/>
          <p:nvPr/>
        </p:nvSpPr>
        <p:spPr>
          <a:xfrm>
            <a:off x="251520" y="836712"/>
            <a:ext cx="223224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p:nvSpPr>
        <p:spPr>
          <a:xfrm>
            <a:off x="323528" y="980728"/>
            <a:ext cx="2088232" cy="707886"/>
          </a:xfrm>
          <a:prstGeom prst="rect">
            <a:avLst/>
          </a:prstGeom>
          <a:noFill/>
        </p:spPr>
        <p:txBody>
          <a:bodyPr wrap="square" rtlCol="0">
            <a:spAutoFit/>
          </a:bodyPr>
          <a:lstStyle/>
          <a:p>
            <a:pPr algn="ctr"/>
            <a:r>
              <a:rPr lang="pl-PL" sz="2000" b="1" dirty="0">
                <a:solidFill>
                  <a:schemeClr val="bg1"/>
                </a:solidFill>
              </a:rPr>
              <a:t>ODPADY</a:t>
            </a:r>
            <a:br>
              <a:rPr lang="pl-PL" sz="2000" b="1" dirty="0">
                <a:solidFill>
                  <a:schemeClr val="bg1"/>
                </a:solidFill>
              </a:rPr>
            </a:br>
            <a:r>
              <a:rPr lang="pl-PL" sz="2000" b="1" dirty="0">
                <a:solidFill>
                  <a:schemeClr val="bg1"/>
                </a:solidFill>
              </a:rPr>
              <a:t>SPOŻYWCZE</a:t>
            </a:r>
          </a:p>
        </p:txBody>
      </p:sp>
      <p:sp>
        <p:nvSpPr>
          <p:cNvPr id="20" name="Prostokąt zaokrąglony 19"/>
          <p:cNvSpPr/>
          <p:nvPr/>
        </p:nvSpPr>
        <p:spPr>
          <a:xfrm>
            <a:off x="251520" y="2060848"/>
            <a:ext cx="223224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zaokrąglony 20"/>
          <p:cNvSpPr/>
          <p:nvPr/>
        </p:nvSpPr>
        <p:spPr>
          <a:xfrm>
            <a:off x="251520" y="3284984"/>
            <a:ext cx="223224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zaokrąglony 21"/>
          <p:cNvSpPr/>
          <p:nvPr/>
        </p:nvSpPr>
        <p:spPr>
          <a:xfrm>
            <a:off x="251520" y="4581128"/>
            <a:ext cx="223224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ole tekstowe 22"/>
          <p:cNvSpPr txBox="1"/>
          <p:nvPr/>
        </p:nvSpPr>
        <p:spPr>
          <a:xfrm>
            <a:off x="323528" y="2204864"/>
            <a:ext cx="2088232" cy="707886"/>
          </a:xfrm>
          <a:prstGeom prst="rect">
            <a:avLst/>
          </a:prstGeom>
          <a:noFill/>
        </p:spPr>
        <p:txBody>
          <a:bodyPr wrap="square" rtlCol="0">
            <a:spAutoFit/>
          </a:bodyPr>
          <a:lstStyle/>
          <a:p>
            <a:pPr algn="ctr"/>
            <a:r>
              <a:rPr lang="pl-PL" sz="2000" b="1" dirty="0">
                <a:solidFill>
                  <a:schemeClr val="bg1"/>
                </a:solidFill>
              </a:rPr>
              <a:t>ŚCIEKI I WODY ODPADOWE</a:t>
            </a:r>
          </a:p>
        </p:txBody>
      </p:sp>
      <p:sp>
        <p:nvSpPr>
          <p:cNvPr id="24" name="pole tekstowe 23"/>
          <p:cNvSpPr txBox="1"/>
          <p:nvPr/>
        </p:nvSpPr>
        <p:spPr>
          <a:xfrm>
            <a:off x="323528" y="3429000"/>
            <a:ext cx="2088232" cy="707886"/>
          </a:xfrm>
          <a:prstGeom prst="rect">
            <a:avLst/>
          </a:prstGeom>
          <a:noFill/>
        </p:spPr>
        <p:txBody>
          <a:bodyPr wrap="square" rtlCol="0">
            <a:spAutoFit/>
          </a:bodyPr>
          <a:lstStyle/>
          <a:p>
            <a:pPr algn="ctr"/>
            <a:r>
              <a:rPr lang="pl-PL" sz="2000" b="1" dirty="0">
                <a:solidFill>
                  <a:schemeClr val="bg1"/>
                </a:solidFill>
              </a:rPr>
              <a:t>BIOMASA</a:t>
            </a:r>
            <a:br>
              <a:rPr lang="pl-PL" sz="2000" b="1" dirty="0">
                <a:solidFill>
                  <a:schemeClr val="bg1"/>
                </a:solidFill>
              </a:rPr>
            </a:br>
            <a:r>
              <a:rPr lang="pl-PL" sz="2000" b="1" dirty="0">
                <a:solidFill>
                  <a:schemeClr val="bg1"/>
                </a:solidFill>
              </a:rPr>
              <a:t>I BIOPRODUKTY</a:t>
            </a:r>
          </a:p>
        </p:txBody>
      </p:sp>
      <p:sp>
        <p:nvSpPr>
          <p:cNvPr id="25" name="pole tekstowe 24"/>
          <p:cNvSpPr txBox="1"/>
          <p:nvPr/>
        </p:nvSpPr>
        <p:spPr>
          <a:xfrm>
            <a:off x="251520" y="4556325"/>
            <a:ext cx="2232248" cy="1015663"/>
          </a:xfrm>
          <a:prstGeom prst="rect">
            <a:avLst/>
          </a:prstGeom>
          <a:noFill/>
        </p:spPr>
        <p:txBody>
          <a:bodyPr wrap="square" rtlCol="0">
            <a:spAutoFit/>
          </a:bodyPr>
          <a:lstStyle/>
          <a:p>
            <a:pPr algn="ctr"/>
            <a:r>
              <a:rPr lang="pl-PL" sz="2000" b="1" dirty="0">
                <a:solidFill>
                  <a:schemeClr val="bg1"/>
                </a:solidFill>
              </a:rPr>
              <a:t>ODPADY Z BUDOWY I ROZBIÓRKI</a:t>
            </a:r>
          </a:p>
        </p:txBody>
      </p:sp>
      <p:cxnSp>
        <p:nvCxnSpPr>
          <p:cNvPr id="27" name="Łącznik łamany 26"/>
          <p:cNvCxnSpPr>
            <a:stCxn id="12" idx="3"/>
            <a:endCxn id="8" idx="1"/>
          </p:cNvCxnSpPr>
          <p:nvPr/>
        </p:nvCxnSpPr>
        <p:spPr>
          <a:xfrm>
            <a:off x="2483768" y="1304764"/>
            <a:ext cx="216024" cy="558644"/>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29" name="Łącznik łamany 28"/>
          <p:cNvCxnSpPr>
            <a:stCxn id="20" idx="3"/>
            <a:endCxn id="9" idx="1"/>
          </p:cNvCxnSpPr>
          <p:nvPr/>
        </p:nvCxnSpPr>
        <p:spPr>
          <a:xfrm>
            <a:off x="2483768" y="2528900"/>
            <a:ext cx="216024" cy="582451"/>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31" name="Łącznik łamany 30"/>
          <p:cNvCxnSpPr>
            <a:stCxn id="21" idx="3"/>
            <a:endCxn id="10" idx="1"/>
          </p:cNvCxnSpPr>
          <p:nvPr/>
        </p:nvCxnSpPr>
        <p:spPr>
          <a:xfrm>
            <a:off x="2483768" y="3753036"/>
            <a:ext cx="216024" cy="492153"/>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33" name="Łącznik łamany 32"/>
          <p:cNvCxnSpPr>
            <a:stCxn id="25" idx="3"/>
            <a:endCxn id="11" idx="1"/>
          </p:cNvCxnSpPr>
          <p:nvPr/>
        </p:nvCxnSpPr>
        <p:spPr>
          <a:xfrm>
            <a:off x="2483768" y="5064157"/>
            <a:ext cx="216024" cy="477176"/>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34" name="Prostokąt zaokrąglony 33"/>
          <p:cNvSpPr/>
          <p:nvPr/>
        </p:nvSpPr>
        <p:spPr>
          <a:xfrm>
            <a:off x="5508104" y="188640"/>
            <a:ext cx="324036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ole tekstowe 34"/>
          <p:cNvSpPr txBox="1"/>
          <p:nvPr/>
        </p:nvSpPr>
        <p:spPr>
          <a:xfrm>
            <a:off x="5508104" y="332656"/>
            <a:ext cx="3024336" cy="400110"/>
          </a:xfrm>
          <a:prstGeom prst="rect">
            <a:avLst/>
          </a:prstGeom>
          <a:noFill/>
        </p:spPr>
        <p:txBody>
          <a:bodyPr wrap="square" rtlCol="0">
            <a:spAutoFit/>
          </a:bodyPr>
          <a:lstStyle/>
          <a:p>
            <a:pPr algn="r"/>
            <a:r>
              <a:rPr lang="pl-PL" sz="2000" b="1" dirty="0">
                <a:solidFill>
                  <a:schemeClr val="bg1"/>
                </a:solidFill>
              </a:rPr>
              <a:t>TWORZYWA SZTUCZNE !!!</a:t>
            </a:r>
          </a:p>
        </p:txBody>
      </p:sp>
      <p:pic>
        <p:nvPicPr>
          <p:cNvPr id="36" name="Obraz 35" descr="earth-158805_1280.jpg"/>
          <p:cNvPicPr>
            <a:picLocks noChangeAspect="1"/>
          </p:cNvPicPr>
          <p:nvPr/>
        </p:nvPicPr>
        <p:blipFill>
          <a:blip r:embed="rId2" cstate="print"/>
          <a:stretch>
            <a:fillRect/>
          </a:stretch>
        </p:blipFill>
        <p:spPr>
          <a:xfrm>
            <a:off x="2051776" y="6319052"/>
            <a:ext cx="504000" cy="493370"/>
          </a:xfrm>
          <a:prstGeom prst="rect">
            <a:avLst/>
          </a:prstGeom>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ole tekstowe 7"/>
          <p:cNvSpPr txBox="1"/>
          <p:nvPr/>
        </p:nvSpPr>
        <p:spPr>
          <a:xfrm>
            <a:off x="2483768" y="908720"/>
            <a:ext cx="6336704" cy="1323439"/>
          </a:xfrm>
          <a:prstGeom prst="rect">
            <a:avLst/>
          </a:prstGeom>
          <a:noFill/>
        </p:spPr>
        <p:txBody>
          <a:bodyPr wrap="square" rtlCol="0">
            <a:spAutoFit/>
          </a:bodyPr>
          <a:lstStyle/>
          <a:p>
            <a:pPr algn="just"/>
            <a:r>
              <a:rPr lang="pl-PL" sz="2000" dirty="0"/>
              <a:t>Przestawienie się na gospodarkę o obiegu zamkniętym wymaga również wykwalifikowanej siły roboczej </a:t>
            </a:r>
            <a:br>
              <a:rPr lang="pl-PL" sz="2000" dirty="0"/>
            </a:br>
            <a:r>
              <a:rPr lang="pl-PL" sz="2000" dirty="0"/>
              <a:t>o konkretnych, a niekiedy nowych umiejętnościach oraz możliwości zatrudnienia i dialogu społecznego.</a:t>
            </a:r>
            <a:endParaRPr lang="pl-PL" sz="2000" b="1" dirty="0"/>
          </a:p>
        </p:txBody>
      </p:sp>
      <p:sp>
        <p:nvSpPr>
          <p:cNvPr id="9" name="pole tekstowe 8"/>
          <p:cNvSpPr txBox="1"/>
          <p:nvPr/>
        </p:nvSpPr>
        <p:spPr>
          <a:xfrm>
            <a:off x="2483768" y="2348880"/>
            <a:ext cx="6480720" cy="1631216"/>
          </a:xfrm>
          <a:prstGeom prst="rect">
            <a:avLst/>
          </a:prstGeom>
          <a:noFill/>
        </p:spPr>
        <p:txBody>
          <a:bodyPr wrap="square" rtlCol="0">
            <a:spAutoFit/>
          </a:bodyPr>
          <a:lstStyle/>
          <a:p>
            <a:r>
              <a:rPr lang="pl-PL" sz="2000" dirty="0"/>
              <a:t>Aby gruntownie zmienić nasze sposoby produkcji </a:t>
            </a:r>
            <a:br>
              <a:rPr lang="pl-PL" sz="2000" dirty="0"/>
            </a:br>
            <a:r>
              <a:rPr lang="pl-PL" sz="2000" dirty="0"/>
              <a:t>i konsumpcji oraz przekształcić odpady w produkty </a:t>
            </a:r>
            <a:br>
              <a:rPr lang="pl-PL" sz="2000" dirty="0"/>
            </a:br>
            <a:r>
              <a:rPr lang="pl-PL" sz="2000" dirty="0"/>
              <a:t>o wysokiej wartości dodanej, będziemy potrzebowali nowych technologii, procesów, usług i modeli biznesowych, które ukształtują przyszłość gospodarki i społeczeństwa.</a:t>
            </a:r>
            <a:endParaRPr lang="pl-PL" sz="2000" b="1" dirty="0"/>
          </a:p>
        </p:txBody>
      </p:sp>
      <p:sp>
        <p:nvSpPr>
          <p:cNvPr id="12" name="Prostokąt zaokrąglony 11"/>
          <p:cNvSpPr/>
          <p:nvPr/>
        </p:nvSpPr>
        <p:spPr>
          <a:xfrm>
            <a:off x="395536" y="1052736"/>
            <a:ext cx="201622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zaokrąglony 25"/>
          <p:cNvSpPr/>
          <p:nvPr/>
        </p:nvSpPr>
        <p:spPr>
          <a:xfrm>
            <a:off x="395536" y="2492896"/>
            <a:ext cx="201622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ole tekstowe 27"/>
          <p:cNvSpPr txBox="1"/>
          <p:nvPr/>
        </p:nvSpPr>
        <p:spPr>
          <a:xfrm>
            <a:off x="467544" y="1196752"/>
            <a:ext cx="1872208" cy="707886"/>
          </a:xfrm>
          <a:prstGeom prst="rect">
            <a:avLst/>
          </a:prstGeom>
          <a:noFill/>
        </p:spPr>
        <p:txBody>
          <a:bodyPr wrap="square" rtlCol="0">
            <a:spAutoFit/>
          </a:bodyPr>
          <a:lstStyle/>
          <a:p>
            <a:pPr algn="ctr"/>
            <a:r>
              <a:rPr lang="pl-PL" sz="2000" b="1" dirty="0">
                <a:solidFill>
                  <a:schemeClr val="bg1"/>
                </a:solidFill>
              </a:rPr>
              <a:t>DIALOG SPOŁECZNY</a:t>
            </a:r>
          </a:p>
        </p:txBody>
      </p:sp>
      <p:sp>
        <p:nvSpPr>
          <p:cNvPr id="30" name="pole tekstowe 29"/>
          <p:cNvSpPr txBox="1"/>
          <p:nvPr/>
        </p:nvSpPr>
        <p:spPr>
          <a:xfrm>
            <a:off x="467544" y="2956882"/>
            <a:ext cx="1872208" cy="400110"/>
          </a:xfrm>
          <a:prstGeom prst="rect">
            <a:avLst/>
          </a:prstGeom>
          <a:noFill/>
        </p:spPr>
        <p:txBody>
          <a:bodyPr wrap="square" rtlCol="0">
            <a:spAutoFit/>
          </a:bodyPr>
          <a:lstStyle/>
          <a:p>
            <a:pPr algn="ctr"/>
            <a:r>
              <a:rPr lang="pl-PL" sz="2000" b="1" dirty="0">
                <a:solidFill>
                  <a:schemeClr val="bg1"/>
                </a:solidFill>
              </a:rPr>
              <a:t>INNOWACJE</a:t>
            </a:r>
          </a:p>
        </p:txBody>
      </p:sp>
      <p:sp>
        <p:nvSpPr>
          <p:cNvPr id="32" name="Prostokąt zaokrąglony 31"/>
          <p:cNvSpPr/>
          <p:nvPr/>
        </p:nvSpPr>
        <p:spPr>
          <a:xfrm>
            <a:off x="899592" y="4725144"/>
            <a:ext cx="698477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le tekstowe 35"/>
          <p:cNvSpPr txBox="1"/>
          <p:nvPr/>
        </p:nvSpPr>
        <p:spPr>
          <a:xfrm>
            <a:off x="1187624" y="5013176"/>
            <a:ext cx="6696744" cy="830997"/>
          </a:xfrm>
          <a:prstGeom prst="rect">
            <a:avLst/>
          </a:prstGeom>
          <a:noFill/>
        </p:spPr>
        <p:txBody>
          <a:bodyPr wrap="square" rtlCol="0">
            <a:spAutoFit/>
          </a:bodyPr>
          <a:lstStyle/>
          <a:p>
            <a:pPr algn="ctr"/>
            <a:r>
              <a:rPr lang="pl-PL" sz="2400" b="1" dirty="0">
                <a:solidFill>
                  <a:schemeClr val="bg1"/>
                </a:solidFill>
              </a:rPr>
              <a:t>WSPÓŁPRACA MIĘDZYSEKTOROWA </a:t>
            </a:r>
            <a:br>
              <a:rPr lang="pl-PL" sz="2400" b="1" dirty="0">
                <a:solidFill>
                  <a:schemeClr val="bg1"/>
                </a:solidFill>
              </a:rPr>
            </a:br>
            <a:r>
              <a:rPr lang="pl-PL" sz="2400" b="1" dirty="0">
                <a:solidFill>
                  <a:schemeClr val="bg1"/>
                </a:solidFill>
              </a:rPr>
              <a:t>I INTERDYSCYLINARNA</a:t>
            </a:r>
          </a:p>
        </p:txBody>
      </p:sp>
      <p:sp>
        <p:nvSpPr>
          <p:cNvPr id="37" name="Strzałka w dół 36"/>
          <p:cNvSpPr/>
          <p:nvPr/>
        </p:nvSpPr>
        <p:spPr>
          <a:xfrm>
            <a:off x="4067944" y="4005064"/>
            <a:ext cx="576064" cy="720080"/>
          </a:xfrm>
          <a:prstGeom prst="down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733256"/>
            <a:ext cx="4752527"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pole tekstowe 18"/>
          <p:cNvSpPr txBox="1"/>
          <p:nvPr/>
        </p:nvSpPr>
        <p:spPr>
          <a:xfrm>
            <a:off x="251519" y="836712"/>
            <a:ext cx="8622143" cy="2092881"/>
          </a:xfrm>
          <a:prstGeom prst="rect">
            <a:avLst/>
          </a:prstGeom>
          <a:noFill/>
        </p:spPr>
        <p:txBody>
          <a:bodyPr wrap="square" rtlCol="0">
            <a:spAutoFit/>
          </a:bodyPr>
          <a:lstStyle/>
          <a:p>
            <a:pPr>
              <a:spcAft>
                <a:spcPts val="1200"/>
              </a:spcAft>
            </a:pPr>
            <a:r>
              <a:rPr lang="pl-PL" sz="2000" dirty="0"/>
              <a:t>Zapobieganie powstawaniu odpadów może być realizowane poprzez zastosowanie działań mających na celu zmniejszenie: </a:t>
            </a:r>
          </a:p>
          <a:p>
            <a:pPr marL="342900" indent="-342900">
              <a:buFont typeface="Wingdings" panose="05000000000000000000" pitchFamily="2" charset="2"/>
              <a:buChar char="v"/>
            </a:pPr>
            <a:r>
              <a:rPr lang="pl-PL" sz="2000" dirty="0"/>
              <a:t> ilości odpadów, także przez ponowne użycie bądź wydłużenie okresu dalszego użytkowania danego produktu,</a:t>
            </a:r>
          </a:p>
          <a:p>
            <a:pPr marL="342900" indent="-342900">
              <a:buFont typeface="Wingdings" panose="05000000000000000000" pitchFamily="2" charset="2"/>
              <a:buChar char="v"/>
            </a:pPr>
            <a:r>
              <a:rPr lang="pl-PL" sz="2000" dirty="0"/>
              <a:t> niekorzystnego oddziaływania odpadów na środowisko, a także zdrowie ludzi,</a:t>
            </a:r>
          </a:p>
          <a:p>
            <a:pPr marL="342900" indent="-342900">
              <a:buFont typeface="Wingdings" panose="05000000000000000000" pitchFamily="2" charset="2"/>
              <a:buChar char="v"/>
            </a:pPr>
            <a:r>
              <a:rPr lang="pl-PL" sz="2000" dirty="0"/>
              <a:t> zawartości substancji niebezpiecznych w produkcie oraz w materiale.</a:t>
            </a:r>
          </a:p>
        </p:txBody>
      </p:sp>
      <p:pic>
        <p:nvPicPr>
          <p:cNvPr id="3076" name="Picture 4"/>
          <p:cNvPicPr>
            <a:picLocks noChangeAspect="1" noChangeArrowheads="1"/>
          </p:cNvPicPr>
          <p:nvPr/>
        </p:nvPicPr>
        <p:blipFill>
          <a:blip r:embed="rId3" cstate="print"/>
          <a:srcRect/>
          <a:stretch>
            <a:fillRect/>
          </a:stretch>
        </p:blipFill>
        <p:spPr bwMode="auto">
          <a:xfrm>
            <a:off x="2994627" y="2990633"/>
            <a:ext cx="5857011" cy="352839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 xmlns:a16="http://schemas.microsoft.com/office/drawing/2014/main" id="{2B823D60-65B0-4D4D-B2D4-86B349A27589}"/>
              </a:ext>
            </a:extLst>
          </p:cNvPr>
          <p:cNvSpPr/>
          <p:nvPr/>
        </p:nvSpPr>
        <p:spPr>
          <a:xfrm>
            <a:off x="467544" y="3013501"/>
            <a:ext cx="4572000" cy="1200329"/>
          </a:xfrm>
          <a:prstGeom prst="rect">
            <a:avLst/>
          </a:prstGeom>
        </p:spPr>
        <p:txBody>
          <a:bodyPr>
            <a:spAutoFit/>
          </a:bodyPr>
          <a:lstStyle/>
          <a:p>
            <a:pPr algn="ctr"/>
            <a:r>
              <a:rPr lang="pl-PL" sz="2400" b="1" dirty="0">
                <a:solidFill>
                  <a:schemeClr val="tx2">
                    <a:lumMod val="50000"/>
                  </a:schemeClr>
                </a:solidFill>
                <a:latin typeface="Georgia" panose="02040502050405020303" pitchFamily="18" charset="0"/>
              </a:rPr>
              <a:t>DOBRE PRAKTYKI</a:t>
            </a:r>
            <a:br>
              <a:rPr lang="pl-PL" sz="2400" b="1" dirty="0">
                <a:solidFill>
                  <a:schemeClr val="tx2">
                    <a:lumMod val="50000"/>
                  </a:schemeClr>
                </a:solidFill>
                <a:latin typeface="Georgia" panose="02040502050405020303" pitchFamily="18" charset="0"/>
              </a:rPr>
            </a:br>
            <a:r>
              <a:rPr lang="pl-PL" sz="2400" b="1" dirty="0">
                <a:solidFill>
                  <a:schemeClr val="tx2">
                    <a:lumMod val="50000"/>
                  </a:schemeClr>
                </a:solidFill>
                <a:latin typeface="Georgia" panose="02040502050405020303" pitchFamily="18" charset="0"/>
              </a:rPr>
              <a:t>W GOSPODARKA O OBIEGU ZAMKNIĘTYM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492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235AC222-69D1-48FC-91DD-8182EB9A0708}"/>
              </a:ext>
            </a:extLst>
          </p:cNvPr>
          <p:cNvSpPr/>
          <p:nvPr/>
        </p:nvSpPr>
        <p:spPr>
          <a:xfrm>
            <a:off x="611560" y="1124744"/>
            <a:ext cx="7848872" cy="1323439"/>
          </a:xfrm>
          <a:prstGeom prst="rect">
            <a:avLst/>
          </a:prstGeom>
        </p:spPr>
        <p:txBody>
          <a:bodyPr wrap="square">
            <a:spAutoFit/>
          </a:bodyPr>
          <a:lstStyle/>
          <a:p>
            <a:pPr algn="just" fontAlgn="base"/>
            <a:r>
              <a:rPr lang="pl-PL" sz="2000" dirty="0"/>
              <a:t>Zgodnie z filozofią GOZ Grupa L’Oréal, L’Oréal </a:t>
            </a:r>
            <a:r>
              <a:rPr lang="pl-PL" sz="2000" dirty="0" err="1"/>
              <a:t>Warsaw</a:t>
            </a:r>
            <a:r>
              <a:rPr lang="pl-PL" sz="2000" dirty="0"/>
              <a:t> Plant zdecydowała się na realizację budowy Stacji Recyklingu Wody (WRS). Celem jest odzysk wody na poziomie 46%, co daje firmie możliwość zmniejszenia poboru wody miejskiej o mniej więcej 6 tys. m</a:t>
            </a:r>
            <a:r>
              <a:rPr lang="pl-PL" sz="2000" baseline="30000" dirty="0"/>
              <a:t>3</a:t>
            </a:r>
            <a:r>
              <a:rPr lang="pl-PL" sz="2000" dirty="0"/>
              <a:t> miesięcznie.</a:t>
            </a:r>
            <a:endParaRPr lang="pl-PL" sz="2000" i="0" dirty="0">
              <a:effectLst/>
            </a:endParaRPr>
          </a:p>
        </p:txBody>
      </p:sp>
      <p:pic>
        <p:nvPicPr>
          <p:cNvPr id="3" name="Obraz 2">
            <a:extLst>
              <a:ext uri="{FF2B5EF4-FFF2-40B4-BE49-F238E27FC236}">
                <a16:creationId xmlns="" xmlns:a16="http://schemas.microsoft.com/office/drawing/2014/main" id="{C64C5835-177D-45AD-AECF-5AEA137CC9F2}"/>
              </a:ext>
            </a:extLst>
          </p:cNvPr>
          <p:cNvPicPr>
            <a:picLocks noChangeAspect="1"/>
          </p:cNvPicPr>
          <p:nvPr/>
        </p:nvPicPr>
        <p:blipFill>
          <a:blip r:embed="rId2"/>
          <a:stretch>
            <a:fillRect/>
          </a:stretch>
        </p:blipFill>
        <p:spPr>
          <a:xfrm>
            <a:off x="3099866" y="2636912"/>
            <a:ext cx="5360566" cy="2543432"/>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1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235AC222-69D1-48FC-91DD-8182EB9A0708}"/>
              </a:ext>
            </a:extLst>
          </p:cNvPr>
          <p:cNvSpPr/>
          <p:nvPr/>
        </p:nvSpPr>
        <p:spPr>
          <a:xfrm>
            <a:off x="323528" y="1182231"/>
            <a:ext cx="8244916" cy="2246769"/>
          </a:xfrm>
          <a:prstGeom prst="rect">
            <a:avLst/>
          </a:prstGeom>
        </p:spPr>
        <p:txBody>
          <a:bodyPr wrap="square">
            <a:spAutoFit/>
          </a:bodyPr>
          <a:lstStyle/>
          <a:p>
            <a:pPr algn="just" fontAlgn="base"/>
            <a:r>
              <a:rPr lang="pl-PL" sz="2000" dirty="0"/>
              <a:t>W Zakładzie Separacji Popiołów firmy Lafarge oczyszczane są popioły powstające podczas spalania węgla i przekształca się je w dwa rodzaje produktów, które wprowadzane są ponownie do obiegu. Inwestycja realizuje w pełni założenia gospodarki o obiegu zamkniętym. Powstałe w ten sposób </a:t>
            </a:r>
            <a:r>
              <a:rPr lang="pl-PL" sz="2000" dirty="0" err="1"/>
              <a:t>ProAsh</a:t>
            </a:r>
            <a:r>
              <a:rPr lang="pl-PL" sz="2000" dirty="0"/>
              <a:t>® i paliwo High Carbon (</a:t>
            </a:r>
            <a:r>
              <a:rPr lang="pl-PL" sz="2000" dirty="0" err="1"/>
              <a:t>HiCarbon</a:t>
            </a:r>
            <a:r>
              <a:rPr lang="pl-PL" sz="2000" dirty="0"/>
              <a:t>) mają szerokie zastosowanie w różnych segmentach gospodarki, między innymi w przemyśle i sektorze budowlanym. Praktyka realizowana jest we współpracy z Termika S.A.</a:t>
            </a:r>
            <a:endParaRPr lang="pl-PL" sz="2000" i="0" dirty="0">
              <a:effectLst/>
            </a:endParaRPr>
          </a:p>
        </p:txBody>
      </p:sp>
      <p:pic>
        <p:nvPicPr>
          <p:cNvPr id="3" name="Obraz 2">
            <a:extLst>
              <a:ext uri="{FF2B5EF4-FFF2-40B4-BE49-F238E27FC236}">
                <a16:creationId xmlns="" xmlns:a16="http://schemas.microsoft.com/office/drawing/2014/main" id="{7F646BCB-137C-4AC5-B213-3F1CB244B2A3}"/>
              </a:ext>
            </a:extLst>
          </p:cNvPr>
          <p:cNvPicPr>
            <a:picLocks noChangeAspect="1"/>
          </p:cNvPicPr>
          <p:nvPr/>
        </p:nvPicPr>
        <p:blipFill>
          <a:blip r:embed="rId2"/>
          <a:stretch>
            <a:fillRect/>
          </a:stretch>
        </p:blipFill>
        <p:spPr>
          <a:xfrm>
            <a:off x="4355976" y="3429000"/>
            <a:ext cx="4104456" cy="2309412"/>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55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 xmlns:a16="http://schemas.microsoft.com/office/drawing/2014/main" id="{2B823D60-65B0-4D4D-B2D4-86B349A27589}"/>
              </a:ext>
            </a:extLst>
          </p:cNvPr>
          <p:cNvSpPr/>
          <p:nvPr/>
        </p:nvSpPr>
        <p:spPr>
          <a:xfrm>
            <a:off x="467544" y="3013501"/>
            <a:ext cx="4572000" cy="830997"/>
          </a:xfrm>
          <a:prstGeom prst="rect">
            <a:avLst/>
          </a:prstGeom>
        </p:spPr>
        <p:txBody>
          <a:bodyPr>
            <a:spAutoFit/>
          </a:bodyPr>
          <a:lstStyle/>
          <a:p>
            <a:pPr algn="ctr"/>
            <a:r>
              <a:rPr lang="pl-PL" sz="2400" b="1" dirty="0">
                <a:solidFill>
                  <a:schemeClr val="tx2">
                    <a:lumMod val="50000"/>
                  </a:schemeClr>
                </a:solidFill>
                <a:latin typeface="Georgia" panose="02040502050405020303" pitchFamily="18" charset="0"/>
              </a:rPr>
              <a:t>GOSPODARKA O OBIEGU ZAMKNIĘTYM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3256"/>
            <a:ext cx="56197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977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235AC222-69D1-48FC-91DD-8182EB9A0708}"/>
              </a:ext>
            </a:extLst>
          </p:cNvPr>
          <p:cNvSpPr/>
          <p:nvPr/>
        </p:nvSpPr>
        <p:spPr>
          <a:xfrm>
            <a:off x="359532" y="1124744"/>
            <a:ext cx="7884876" cy="1323439"/>
          </a:xfrm>
          <a:prstGeom prst="rect">
            <a:avLst/>
          </a:prstGeom>
        </p:spPr>
        <p:txBody>
          <a:bodyPr wrap="square">
            <a:spAutoFit/>
          </a:bodyPr>
          <a:lstStyle/>
          <a:p>
            <a:pPr algn="just" fontAlgn="base"/>
            <a:r>
              <a:rPr lang="pl-PL" sz="2000" dirty="0"/>
              <a:t>Kampania informacyjna „PRZYDA SIĘ” realizowana przez IKEA Retail Polska we współpracy z agencją kreatywną </a:t>
            </a:r>
            <a:r>
              <a:rPr lang="pl-PL" sz="2000" dirty="0" err="1"/>
              <a:t>Must</a:t>
            </a:r>
            <a:r>
              <a:rPr lang="pl-PL" sz="2000" dirty="0"/>
              <a:t> Be </a:t>
            </a:r>
            <a:r>
              <a:rPr lang="pl-PL" sz="2000" dirty="0" err="1"/>
              <a:t>Loud</a:t>
            </a:r>
            <a:r>
              <a:rPr lang="pl-PL" sz="2000" dirty="0"/>
              <a:t>. Kampania, oparta na wnioskach z przeprowadzonej analizy, dotarła do znacznej liczby odbiorców. </a:t>
            </a:r>
          </a:p>
        </p:txBody>
      </p:sp>
      <p:sp>
        <p:nvSpPr>
          <p:cNvPr id="3" name="Prostokąt 2">
            <a:extLst>
              <a:ext uri="{FF2B5EF4-FFF2-40B4-BE49-F238E27FC236}">
                <a16:creationId xmlns="" xmlns:a16="http://schemas.microsoft.com/office/drawing/2014/main" id="{5DE5452F-3470-44F2-91B5-A50F16EC0701}"/>
              </a:ext>
            </a:extLst>
          </p:cNvPr>
          <p:cNvSpPr/>
          <p:nvPr/>
        </p:nvSpPr>
        <p:spPr>
          <a:xfrm>
            <a:off x="395536" y="2428558"/>
            <a:ext cx="5472608" cy="3077766"/>
          </a:xfrm>
          <a:prstGeom prst="rect">
            <a:avLst/>
          </a:prstGeom>
        </p:spPr>
        <p:txBody>
          <a:bodyPr wrap="square">
            <a:spAutoFit/>
          </a:bodyPr>
          <a:lstStyle/>
          <a:p>
            <a:r>
              <a:rPr lang="pl-PL" sz="2000" dirty="0"/>
              <a:t>Założenia kampanii:</a:t>
            </a:r>
          </a:p>
          <a:p>
            <a:pPr marL="285750" indent="-285750">
              <a:buFont typeface="Wingdings" panose="05000000000000000000" pitchFamily="2" charset="2"/>
              <a:buChar char="v"/>
            </a:pPr>
            <a:r>
              <a:rPr lang="pl-PL" sz="2000" dirty="0"/>
              <a:t>pozycjonowanie firmy działającej w zgodzie ze zrównoważonym rozwojem, promującej zrównoważoną konsumpcję i zasady GOZ,</a:t>
            </a:r>
          </a:p>
          <a:p>
            <a:pPr marL="285750" indent="-285750">
              <a:buFont typeface="Wingdings" panose="05000000000000000000" pitchFamily="2" charset="2"/>
              <a:buChar char="v"/>
            </a:pPr>
            <a:r>
              <a:rPr lang="pl-PL" sz="2000" dirty="0"/>
              <a:t> osiągnięcie dwukrotnie większej liczby publikacji </a:t>
            </a:r>
            <a:r>
              <a:rPr lang="pl-PL" sz="2000" dirty="0" err="1"/>
              <a:t>mediowych</a:t>
            </a:r>
            <a:r>
              <a:rPr lang="pl-PL" sz="2000" dirty="0"/>
              <a:t> w stosunku do średniej uzyskanej przed projektem,</a:t>
            </a:r>
          </a:p>
          <a:p>
            <a:pPr marL="285750" indent="-285750">
              <a:buFont typeface="Wingdings" panose="05000000000000000000" pitchFamily="2" charset="2"/>
              <a:buChar char="v"/>
            </a:pPr>
            <a:r>
              <a:rPr lang="pl-PL" dirty="0"/>
              <a:t>Wygenerowanie w mediach społecznościowych   naturalnego zainteresowania przy zachowaniu minimalnej inwestycji w płatne formaty </a:t>
            </a:r>
            <a:r>
              <a:rPr lang="pl-PL" dirty="0" err="1"/>
              <a:t>mediowe</a:t>
            </a:r>
            <a:r>
              <a:rPr lang="pl-PL" dirty="0"/>
              <a:t>.</a:t>
            </a:r>
          </a:p>
        </p:txBody>
      </p:sp>
      <p:pic>
        <p:nvPicPr>
          <p:cNvPr id="4" name="Obraz 3">
            <a:extLst>
              <a:ext uri="{FF2B5EF4-FFF2-40B4-BE49-F238E27FC236}">
                <a16:creationId xmlns="" xmlns:a16="http://schemas.microsoft.com/office/drawing/2014/main" id="{B498A861-EA3F-4AEE-9356-8FEFC97E9C6E}"/>
              </a:ext>
            </a:extLst>
          </p:cNvPr>
          <p:cNvPicPr>
            <a:picLocks noChangeAspect="1"/>
          </p:cNvPicPr>
          <p:nvPr/>
        </p:nvPicPr>
        <p:blipFill>
          <a:blip r:embed="rId2"/>
          <a:stretch>
            <a:fillRect/>
          </a:stretch>
        </p:blipFill>
        <p:spPr>
          <a:xfrm>
            <a:off x="5724128" y="2564904"/>
            <a:ext cx="3118296" cy="3118296"/>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5730963"/>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009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485369" y="2996952"/>
            <a:ext cx="4104456" cy="584775"/>
          </a:xfrm>
          <a:prstGeom prst="rect">
            <a:avLst/>
          </a:prstGeom>
          <a:noFill/>
        </p:spPr>
        <p:txBody>
          <a:bodyPr wrap="square" rtlCol="0">
            <a:spAutoFit/>
          </a:bodyPr>
          <a:lstStyle/>
          <a:p>
            <a:pPr algn="ctr"/>
            <a:r>
              <a:rPr lang="pl-PL" sz="3200" b="1" dirty="0">
                <a:solidFill>
                  <a:schemeClr val="tx2">
                    <a:lumMod val="50000"/>
                  </a:schemeClr>
                </a:solidFill>
              </a:rPr>
              <a:t>Dziękuję za uwagę</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a:extLst>
              <a:ext uri="{FF2B5EF4-FFF2-40B4-BE49-F238E27FC236}">
                <a16:creationId xmlns="" xmlns:a16="http://schemas.microsoft.com/office/drawing/2014/main" id="{AD234082-2CB7-49D4-83AA-A4C650F59F95}"/>
              </a:ext>
            </a:extLst>
          </p:cNvPr>
          <p:cNvSpPr txBox="1"/>
          <p:nvPr/>
        </p:nvSpPr>
        <p:spPr>
          <a:xfrm>
            <a:off x="503548" y="1268760"/>
            <a:ext cx="8136904" cy="4093428"/>
          </a:xfrm>
          <a:prstGeom prst="rect">
            <a:avLst/>
          </a:prstGeom>
          <a:noFill/>
        </p:spPr>
        <p:txBody>
          <a:bodyPr wrap="square" rtlCol="0">
            <a:spAutoFit/>
          </a:bodyPr>
          <a:lstStyle/>
          <a:p>
            <a:pPr algn="just" fontAlgn="base"/>
            <a:r>
              <a:rPr lang="pl-PL" sz="2000" dirty="0"/>
              <a:t>Surowce, na których opiera się nasza cywilizacja to węgiel, gaz, ropa naftowa, złoto, uran, miedź, metale ziem rzadkich i wiele innych.  Wszystko te </a:t>
            </a:r>
            <a:r>
              <a:rPr lang="pl-PL" sz="2000" b="1" dirty="0"/>
              <a:t>surowce są  nieodnawialne</a:t>
            </a:r>
            <a:r>
              <a:rPr lang="pl-PL" sz="2000" dirty="0"/>
              <a:t>. Raz wydobyte, nie odrosną. Nie pojawią się ponownie. Ale również surowce </a:t>
            </a:r>
            <a:r>
              <a:rPr lang="pl-PL" sz="2000" b="1" dirty="0"/>
              <a:t>z pozoru odnawialne</a:t>
            </a:r>
            <a:r>
              <a:rPr lang="pl-PL" sz="2000" dirty="0"/>
              <a:t> – jak woda, drewno czy ryby i owoce morza – mogą się wyczerpać, jeśli będziemy zużywać je w szybszym tempie niż ich zdolność regeneracji. Cała nasza gospodarka opiera się na </a:t>
            </a:r>
            <a:r>
              <a:rPr lang="pl-PL" sz="2000" b="1" dirty="0"/>
              <a:t>liniowym paradygmacie wykorzystania surowców</a:t>
            </a:r>
            <a:r>
              <a:rPr lang="pl-PL" sz="2000" dirty="0"/>
              <a:t>. Wydobywamy je, następnie przetwarzamy, produkujemy z nich potrzebne nam rzeczy, które następnie wykorzystujemy, a pod koniec ich życia – utylizujemy, niszczymy, wyrzucamy na wysypiska. </a:t>
            </a:r>
            <a:r>
              <a:rPr lang="pl-PL" sz="2000" dirty="0">
                <a:solidFill>
                  <a:schemeClr val="tx2">
                    <a:lumMod val="50000"/>
                  </a:schemeClr>
                </a:solidFill>
              </a:rPr>
              <a:t>N</a:t>
            </a:r>
            <a:r>
              <a:rPr lang="pl-PL" sz="2000" dirty="0"/>
              <a:t>a skończonej planecie taki model nie może funkcjonować w nieskończoność. Zakłada on, że surowce nigdy się nie wyczerpią, a odpady zawsze będzie gdzie wyrzucić. Co oczywiście jest niemożliwe. </a:t>
            </a:r>
            <a:endParaRPr lang="pl-PL" sz="2000" dirty="0">
              <a:solidFill>
                <a:schemeClr val="tx2">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733256"/>
            <a:ext cx="56197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6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a:extLst>
              <a:ext uri="{FF2B5EF4-FFF2-40B4-BE49-F238E27FC236}">
                <a16:creationId xmlns="" xmlns:a16="http://schemas.microsoft.com/office/drawing/2014/main" id="{AD234082-2CB7-49D4-83AA-A4C650F59F95}"/>
              </a:ext>
            </a:extLst>
          </p:cNvPr>
          <p:cNvSpPr txBox="1"/>
          <p:nvPr/>
        </p:nvSpPr>
        <p:spPr>
          <a:xfrm>
            <a:off x="323528" y="1124744"/>
            <a:ext cx="8136904" cy="2523768"/>
          </a:xfrm>
          <a:prstGeom prst="rect">
            <a:avLst/>
          </a:prstGeom>
          <a:noFill/>
        </p:spPr>
        <p:txBody>
          <a:bodyPr wrap="square" rtlCol="0">
            <a:spAutoFit/>
          </a:bodyPr>
          <a:lstStyle/>
          <a:p>
            <a:pPr algn="just" fontAlgn="base"/>
            <a:r>
              <a:rPr lang="pl-PL" sz="2000" dirty="0"/>
              <a:t>Dodatkową granicą stały się dla nas </a:t>
            </a:r>
            <a:r>
              <a:rPr lang="pl-PL" sz="2000" b="1" dirty="0"/>
              <a:t>zmiany klimatu</a:t>
            </a:r>
            <a:r>
              <a:rPr lang="pl-PL" sz="2000" dirty="0"/>
              <a:t>. Okazało się, że odpad procesu spalania paliw kopalnych, jakim jest dwutlenek węgla, zmienił procesy atmosferyczne na tyle, że zaczęły one zagrażać przetrwaniu naszej cywilizacji. Nadchodząca katastrofa klimatyczna już dziś wyznacza granicę naszego rozwoju, a to jeden z wielu objawów niezrównoważenia gospodarki, w której funkcjonujemy.</a:t>
            </a:r>
          </a:p>
          <a:p>
            <a:pPr fontAlgn="base"/>
            <a:r>
              <a:rPr lang="pl-PL" dirty="0"/>
              <a:t>.</a:t>
            </a:r>
          </a:p>
          <a:p>
            <a:pPr algn="just" fontAlgn="ctr"/>
            <a:endParaRPr lang="pl-PL" sz="2000" dirty="0">
              <a:solidFill>
                <a:schemeClr val="tx2">
                  <a:lumMod val="50000"/>
                </a:schemeClr>
              </a:solidFill>
            </a:endParaRPr>
          </a:p>
        </p:txBody>
      </p:sp>
      <p:pic>
        <p:nvPicPr>
          <p:cNvPr id="2" name="Obraz 1">
            <a:extLst>
              <a:ext uri="{FF2B5EF4-FFF2-40B4-BE49-F238E27FC236}">
                <a16:creationId xmlns="" xmlns:a16="http://schemas.microsoft.com/office/drawing/2014/main" id="{9F709449-AEE8-4A69-8319-48C227E026F7}"/>
              </a:ext>
            </a:extLst>
          </p:cNvPr>
          <p:cNvPicPr>
            <a:picLocks noChangeAspect="1"/>
          </p:cNvPicPr>
          <p:nvPr/>
        </p:nvPicPr>
        <p:blipFill>
          <a:blip r:embed="rId2"/>
          <a:stretch>
            <a:fillRect/>
          </a:stretch>
        </p:blipFill>
        <p:spPr>
          <a:xfrm>
            <a:off x="4391980" y="2852936"/>
            <a:ext cx="4286250" cy="2733675"/>
          </a:xfrm>
          <a:prstGeom prst="rect">
            <a:avLst/>
          </a:prstGeom>
        </p:spPr>
      </p:pic>
      <p:sp>
        <p:nvSpPr>
          <p:cNvPr id="3" name="pole tekstowe 2">
            <a:extLst>
              <a:ext uri="{FF2B5EF4-FFF2-40B4-BE49-F238E27FC236}">
                <a16:creationId xmlns="" xmlns:a16="http://schemas.microsoft.com/office/drawing/2014/main" id="{C4908807-7640-4EDE-BE2C-0BCBE9A02066}"/>
              </a:ext>
            </a:extLst>
          </p:cNvPr>
          <p:cNvSpPr txBox="1"/>
          <p:nvPr/>
        </p:nvSpPr>
        <p:spPr>
          <a:xfrm>
            <a:off x="323528" y="3686558"/>
            <a:ext cx="4032448" cy="707886"/>
          </a:xfrm>
          <a:prstGeom prst="rect">
            <a:avLst/>
          </a:prstGeom>
          <a:noFill/>
        </p:spPr>
        <p:txBody>
          <a:bodyPr wrap="square" rtlCol="0">
            <a:spAutoFit/>
          </a:bodyPr>
          <a:lstStyle/>
          <a:p>
            <a:r>
              <a:rPr lang="pl-PL" sz="2000" dirty="0"/>
              <a:t>Odpowiedzią na ten stan rzeczy jest </a:t>
            </a:r>
            <a:br>
              <a:rPr lang="pl-PL" sz="2000" dirty="0"/>
            </a:br>
            <a:r>
              <a:rPr lang="pl-PL" sz="2000" b="1" dirty="0"/>
              <a:t>gospodarka o obiegu zamkniętym</a:t>
            </a:r>
            <a:r>
              <a:rPr lang="pl-PL" sz="2000" dirty="0"/>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4" y="5733256"/>
            <a:ext cx="56197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84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a:extLst>
              <a:ext uri="{FF2B5EF4-FFF2-40B4-BE49-F238E27FC236}">
                <a16:creationId xmlns="" xmlns:a16="http://schemas.microsoft.com/office/drawing/2014/main" id="{AD234082-2CB7-49D4-83AA-A4C650F59F95}"/>
              </a:ext>
            </a:extLst>
          </p:cNvPr>
          <p:cNvSpPr txBox="1"/>
          <p:nvPr/>
        </p:nvSpPr>
        <p:spPr>
          <a:xfrm>
            <a:off x="503548" y="980728"/>
            <a:ext cx="8136904" cy="1631216"/>
          </a:xfrm>
          <a:prstGeom prst="rect">
            <a:avLst/>
          </a:prstGeom>
          <a:noFill/>
        </p:spPr>
        <p:txBody>
          <a:bodyPr wrap="square" rtlCol="0">
            <a:spAutoFit/>
          </a:bodyPr>
          <a:lstStyle/>
          <a:p>
            <a:pPr algn="just" fontAlgn="ctr"/>
            <a:r>
              <a:rPr lang="pl-PL" sz="2000" b="1" dirty="0">
                <a:solidFill>
                  <a:schemeClr val="tx2">
                    <a:lumMod val="50000"/>
                  </a:schemeClr>
                </a:solidFill>
              </a:rPr>
              <a:t>Gospodarka o obiegu zamkniętym</a:t>
            </a:r>
            <a:r>
              <a:rPr lang="pl-PL" sz="2000" dirty="0">
                <a:solidFill>
                  <a:schemeClr val="tx2">
                    <a:lumMod val="50000"/>
                  </a:schemeClr>
                </a:solidFill>
              </a:rPr>
              <a:t> (</a:t>
            </a:r>
            <a:r>
              <a:rPr lang="pl-PL" sz="2000" b="1" dirty="0">
                <a:solidFill>
                  <a:schemeClr val="tx2">
                    <a:lumMod val="50000"/>
                  </a:schemeClr>
                </a:solidFill>
              </a:rPr>
              <a:t>GOZ</a:t>
            </a:r>
            <a:r>
              <a:rPr lang="pl-PL" sz="2000" dirty="0">
                <a:solidFill>
                  <a:schemeClr val="tx2">
                    <a:lumMod val="50000"/>
                  </a:schemeClr>
                </a:solidFill>
              </a:rPr>
              <a:t>) to model produkcji i konsumpcji,  który polega na dzieleniu się, pożyczaniu, ponownym użyciu, naprawie, odnawianiu i recyklingu istniejących materiałów i produktów tak długo, jak to możliwe. W ten sposób wydłuża się cykl życia produktów. W praktyce oznacza to ograniczenie odpadów do minimum. </a:t>
            </a:r>
          </a:p>
        </p:txBody>
      </p:sp>
      <p:pic>
        <p:nvPicPr>
          <p:cNvPr id="2" name="Obraz 1">
            <a:extLst>
              <a:ext uri="{FF2B5EF4-FFF2-40B4-BE49-F238E27FC236}">
                <a16:creationId xmlns="" xmlns:a16="http://schemas.microsoft.com/office/drawing/2014/main" id="{BADB719F-95DD-41E3-A1E3-47D5604DA73B}"/>
              </a:ext>
            </a:extLst>
          </p:cNvPr>
          <p:cNvPicPr>
            <a:picLocks noChangeAspect="1"/>
          </p:cNvPicPr>
          <p:nvPr/>
        </p:nvPicPr>
        <p:blipFill>
          <a:blip r:embed="rId2"/>
          <a:stretch>
            <a:fillRect/>
          </a:stretch>
        </p:blipFill>
        <p:spPr>
          <a:xfrm>
            <a:off x="5400092" y="2666479"/>
            <a:ext cx="3240360" cy="3240360"/>
          </a:xfrm>
          <a:prstGeom prst="rect">
            <a:avLst/>
          </a:prstGeom>
        </p:spPr>
      </p:pic>
      <p:sp>
        <p:nvSpPr>
          <p:cNvPr id="3" name="Prostokąt 2">
            <a:extLst>
              <a:ext uri="{FF2B5EF4-FFF2-40B4-BE49-F238E27FC236}">
                <a16:creationId xmlns="" xmlns:a16="http://schemas.microsoft.com/office/drawing/2014/main" id="{A2B28E1E-D3BC-4A12-B5C8-746A38534B1E}"/>
              </a:ext>
            </a:extLst>
          </p:cNvPr>
          <p:cNvSpPr/>
          <p:nvPr/>
        </p:nvSpPr>
        <p:spPr>
          <a:xfrm>
            <a:off x="611560" y="3068960"/>
            <a:ext cx="4572000" cy="1938992"/>
          </a:xfrm>
          <a:prstGeom prst="rect">
            <a:avLst/>
          </a:prstGeom>
        </p:spPr>
        <p:txBody>
          <a:bodyPr>
            <a:spAutoFit/>
          </a:bodyPr>
          <a:lstStyle/>
          <a:p>
            <a:pPr algn="just" fontAlgn="ctr"/>
            <a:r>
              <a:rPr lang="pl-PL" sz="2000" dirty="0">
                <a:solidFill>
                  <a:schemeClr val="tx2">
                    <a:lumMod val="50000"/>
                  </a:schemeClr>
                </a:solidFill>
              </a:rPr>
              <a:t>Kiedy cykl życia produktu dobiega końca, surowce i odpady, które z niego pochodzą, powinny zostać w gospodarce, dzięki recyklingowi. Można je z powodzeniem wykorzystać ponownie, tworząc w ten sposób dodatkową wartość.</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5" y="5733256"/>
            <a:ext cx="56197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a:extLst>
              <a:ext uri="{FF2B5EF4-FFF2-40B4-BE49-F238E27FC236}">
                <a16:creationId xmlns="" xmlns:a16="http://schemas.microsoft.com/office/drawing/2014/main" id="{AD234082-2CB7-49D4-83AA-A4C650F59F95}"/>
              </a:ext>
            </a:extLst>
          </p:cNvPr>
          <p:cNvSpPr txBox="1"/>
          <p:nvPr/>
        </p:nvSpPr>
        <p:spPr>
          <a:xfrm>
            <a:off x="503548" y="980728"/>
            <a:ext cx="8136904" cy="1938992"/>
          </a:xfrm>
          <a:prstGeom prst="rect">
            <a:avLst/>
          </a:prstGeom>
          <a:noFill/>
        </p:spPr>
        <p:txBody>
          <a:bodyPr wrap="square" rtlCol="0">
            <a:spAutoFit/>
          </a:bodyPr>
          <a:lstStyle/>
          <a:p>
            <a:pPr algn="just" fontAlgn="ctr"/>
            <a:r>
              <a:rPr lang="pl-PL" sz="2000" dirty="0">
                <a:solidFill>
                  <a:schemeClr val="tx2">
                    <a:lumMod val="50000"/>
                  </a:schemeClr>
                </a:solidFill>
              </a:rPr>
              <a:t>Gospodarka o obiegu zamkniętym jest przeciwstawna do tradycyjnego, liniowego modelu produkcji i konsumpcji, czyli: "wyprodukuj - użyj - wyrzuć". Model tradycyjny opiera się na dużych ilościach tanich i łatwo dostępnych materiałów i energii. Elementem tego modelu jest także tzw. "planowana zużywalność", czyli projektowanie produktów w taki sposób, żeby po określonym czasie przestały działać. </a:t>
            </a:r>
          </a:p>
        </p:txBody>
      </p:sp>
      <p:sp>
        <p:nvSpPr>
          <p:cNvPr id="2" name="Prostokąt 1">
            <a:extLst>
              <a:ext uri="{FF2B5EF4-FFF2-40B4-BE49-F238E27FC236}">
                <a16:creationId xmlns="" xmlns:a16="http://schemas.microsoft.com/office/drawing/2014/main" id="{461AFD80-AA62-4E05-B4C9-426236DFB081}"/>
              </a:ext>
            </a:extLst>
          </p:cNvPr>
          <p:cNvSpPr/>
          <p:nvPr/>
        </p:nvSpPr>
        <p:spPr>
          <a:xfrm>
            <a:off x="503548" y="3276561"/>
            <a:ext cx="3942184" cy="1323439"/>
          </a:xfrm>
          <a:prstGeom prst="rect">
            <a:avLst/>
          </a:prstGeom>
        </p:spPr>
        <p:txBody>
          <a:bodyPr wrap="square">
            <a:spAutoFit/>
          </a:bodyPr>
          <a:lstStyle/>
          <a:p>
            <a:pPr algn="just"/>
            <a:r>
              <a:rPr lang="pl-PL" sz="2000" dirty="0">
                <a:solidFill>
                  <a:schemeClr val="tx2">
                    <a:lumMod val="50000"/>
                  </a:schemeClr>
                </a:solidFill>
              </a:rPr>
              <a:t>Parlament Europejski wezwał do wprowadzenia środków, które zapewnią, że na rynek będą trafiać produkty wysokiej jakości i trwałe.</a:t>
            </a:r>
            <a:endParaRPr lang="pl-PL" sz="2000" dirty="0"/>
          </a:p>
        </p:txBody>
      </p:sp>
      <p:pic>
        <p:nvPicPr>
          <p:cNvPr id="3" name="Obraz 2">
            <a:extLst>
              <a:ext uri="{FF2B5EF4-FFF2-40B4-BE49-F238E27FC236}">
                <a16:creationId xmlns="" xmlns:a16="http://schemas.microsoft.com/office/drawing/2014/main" id="{A0198880-10D3-4748-A82C-E12673CDDD2E}"/>
              </a:ext>
            </a:extLst>
          </p:cNvPr>
          <p:cNvPicPr>
            <a:picLocks noChangeAspect="1"/>
          </p:cNvPicPr>
          <p:nvPr/>
        </p:nvPicPr>
        <p:blipFill>
          <a:blip r:embed="rId2"/>
          <a:stretch>
            <a:fillRect/>
          </a:stretch>
        </p:blipFill>
        <p:spPr>
          <a:xfrm>
            <a:off x="4717833" y="2919720"/>
            <a:ext cx="4057650" cy="270510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626099"/>
            <a:ext cx="56197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88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E02DA742-9D3C-43E1-B7C7-840C907C859D}"/>
              </a:ext>
            </a:extLst>
          </p:cNvPr>
          <p:cNvSpPr/>
          <p:nvPr/>
        </p:nvSpPr>
        <p:spPr>
          <a:xfrm>
            <a:off x="683568" y="1124744"/>
            <a:ext cx="7560840" cy="2031325"/>
          </a:xfrm>
          <a:prstGeom prst="rect">
            <a:avLst/>
          </a:prstGeom>
        </p:spPr>
        <p:txBody>
          <a:bodyPr wrap="square">
            <a:spAutoFit/>
          </a:bodyPr>
          <a:lstStyle/>
          <a:p>
            <a:pPr algn="just"/>
            <a:r>
              <a:rPr lang="pl-PL" dirty="0">
                <a:solidFill>
                  <a:srgbClr val="414042"/>
                </a:solidFill>
                <a:latin typeface="Titillium Web"/>
              </a:rPr>
              <a:t>W gospodarce obiegu zamkniętego obowiązuje hierarchia 3xR. To </a:t>
            </a:r>
            <a:r>
              <a:rPr lang="pl-PL" b="1" dirty="0">
                <a:solidFill>
                  <a:srgbClr val="414042"/>
                </a:solidFill>
                <a:latin typeface="Titillium Web"/>
              </a:rPr>
              <a:t>hierarchia postępowania z zasobami w gospodarce cyrkularnej</a:t>
            </a:r>
            <a:r>
              <a:rPr lang="pl-PL" dirty="0">
                <a:solidFill>
                  <a:srgbClr val="414042"/>
                </a:solidFill>
                <a:latin typeface="Titillium Web"/>
              </a:rPr>
              <a:t> – zarówno surowcami, jak i odpadami. Trzy „R” to z angielskiego: </a:t>
            </a:r>
            <a:r>
              <a:rPr lang="pl-PL" dirty="0" err="1">
                <a:solidFill>
                  <a:srgbClr val="414042"/>
                </a:solidFill>
                <a:latin typeface="Titillium Web"/>
              </a:rPr>
              <a:t>reduce</a:t>
            </a:r>
            <a:r>
              <a:rPr lang="pl-PL" dirty="0">
                <a:solidFill>
                  <a:srgbClr val="414042"/>
                </a:solidFill>
                <a:latin typeface="Titillium Web"/>
              </a:rPr>
              <a:t>, </a:t>
            </a:r>
            <a:r>
              <a:rPr lang="pl-PL" dirty="0" err="1">
                <a:solidFill>
                  <a:srgbClr val="414042"/>
                </a:solidFill>
                <a:latin typeface="Titillium Web"/>
              </a:rPr>
              <a:t>reuse</a:t>
            </a:r>
            <a:r>
              <a:rPr lang="pl-PL" dirty="0">
                <a:solidFill>
                  <a:srgbClr val="414042"/>
                </a:solidFill>
                <a:latin typeface="Titillium Web"/>
              </a:rPr>
              <a:t>, </a:t>
            </a:r>
            <a:r>
              <a:rPr lang="pl-PL" dirty="0" err="1">
                <a:solidFill>
                  <a:srgbClr val="414042"/>
                </a:solidFill>
                <a:latin typeface="Titillium Web"/>
              </a:rPr>
              <a:t>recycle</a:t>
            </a:r>
            <a:r>
              <a:rPr lang="pl-PL" dirty="0">
                <a:solidFill>
                  <a:srgbClr val="414042"/>
                </a:solidFill>
                <a:latin typeface="Titillium Web"/>
              </a:rPr>
              <a:t>, czyli: redukuj, używaj ponownie, poddawaj recyklingowi. Im wyżej w hierarchii znajduje się dana metoda, tym jest lepsza.</a:t>
            </a:r>
          </a:p>
          <a:p>
            <a:pPr algn="just"/>
            <a:r>
              <a:rPr lang="pl-PL" dirty="0"/>
              <a:t/>
            </a:r>
            <a:br>
              <a:rPr lang="pl-PL" dirty="0"/>
            </a:br>
            <a:endParaRPr lang="pl-PL" dirty="0"/>
          </a:p>
        </p:txBody>
      </p:sp>
      <p:pic>
        <p:nvPicPr>
          <p:cNvPr id="3" name="Obraz 2">
            <a:extLst>
              <a:ext uri="{FF2B5EF4-FFF2-40B4-BE49-F238E27FC236}">
                <a16:creationId xmlns="" xmlns:a16="http://schemas.microsoft.com/office/drawing/2014/main" id="{70685392-BFC2-4E50-9309-63E0487365A8}"/>
              </a:ext>
            </a:extLst>
          </p:cNvPr>
          <p:cNvPicPr>
            <a:picLocks noChangeAspect="1"/>
          </p:cNvPicPr>
          <p:nvPr/>
        </p:nvPicPr>
        <p:blipFill>
          <a:blip r:embed="rId2"/>
          <a:stretch>
            <a:fillRect/>
          </a:stretch>
        </p:blipFill>
        <p:spPr>
          <a:xfrm>
            <a:off x="4139952" y="2564904"/>
            <a:ext cx="4368021" cy="3607407"/>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3" y="5719873"/>
            <a:ext cx="56197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245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E02DA742-9D3C-43E1-B7C7-840C907C859D}"/>
              </a:ext>
            </a:extLst>
          </p:cNvPr>
          <p:cNvSpPr/>
          <p:nvPr/>
        </p:nvSpPr>
        <p:spPr>
          <a:xfrm>
            <a:off x="323528" y="836712"/>
            <a:ext cx="8316924" cy="5324535"/>
          </a:xfrm>
          <a:prstGeom prst="rect">
            <a:avLst/>
          </a:prstGeom>
        </p:spPr>
        <p:txBody>
          <a:bodyPr wrap="square">
            <a:spAutoFit/>
          </a:bodyPr>
          <a:lstStyle/>
          <a:p>
            <a:pPr algn="just"/>
            <a:r>
              <a:rPr lang="pl-PL" sz="2000" dirty="0">
                <a:solidFill>
                  <a:srgbClr val="414042"/>
                </a:solidFill>
              </a:rPr>
              <a:t>Priorytetem w GOZ jest </a:t>
            </a:r>
            <a:r>
              <a:rPr lang="pl-PL" sz="2000" b="1" dirty="0">
                <a:solidFill>
                  <a:srgbClr val="414042"/>
                </a:solidFill>
              </a:rPr>
              <a:t>redukcja</a:t>
            </a:r>
            <a:r>
              <a:rPr lang="pl-PL" sz="2000" dirty="0">
                <a:solidFill>
                  <a:srgbClr val="414042"/>
                </a:solidFill>
              </a:rPr>
              <a:t> liczby odpadów i wykorzystywanych surowców. Kolejnym rozwiązaniem jest </a:t>
            </a:r>
            <a:r>
              <a:rPr lang="pl-PL" sz="2000" b="1" dirty="0">
                <a:solidFill>
                  <a:srgbClr val="414042"/>
                </a:solidFill>
              </a:rPr>
              <a:t>przedłużanie życia</a:t>
            </a:r>
            <a:r>
              <a:rPr lang="pl-PL" sz="2000" dirty="0">
                <a:solidFill>
                  <a:srgbClr val="414042"/>
                </a:solidFill>
              </a:rPr>
              <a:t> surowców, np. poprzez ich ponowne wykorzystywanie, naprawę. Dopiero ostatnim działaniem w hierarchii GOZ jest </a:t>
            </a:r>
            <a:r>
              <a:rPr lang="pl-PL" sz="2000" b="1" dirty="0">
                <a:solidFill>
                  <a:srgbClr val="414042"/>
                </a:solidFill>
              </a:rPr>
              <a:t>recykling</a:t>
            </a:r>
            <a:r>
              <a:rPr lang="pl-PL" sz="2000" dirty="0">
                <a:solidFill>
                  <a:srgbClr val="414042"/>
                </a:solidFill>
              </a:rPr>
              <a:t> czy kompostowanie. Do ich przeprowadzenia bowiem wykorzystywane są kolejne zasoby (np. energia) i nie da się go przeprowadzać w nieskończoność. Inne metody postępowania, takie jak odzysk energetyczny czy likwidacja, nie są wskazane w gospodarce cyrkularnej, są bowiem marnowaniem surowców.</a:t>
            </a:r>
          </a:p>
          <a:p>
            <a:pPr algn="just"/>
            <a:r>
              <a:rPr lang="pl-PL" sz="2000" dirty="0"/>
              <a:t/>
            </a:r>
            <a:br>
              <a:rPr lang="pl-PL" sz="2000" dirty="0"/>
            </a:br>
            <a:r>
              <a:rPr lang="pl-PL" sz="2000" dirty="0">
                <a:solidFill>
                  <a:srgbClr val="414042"/>
                </a:solidFill>
              </a:rPr>
              <a:t>Hierarchia 3xR jest świetnym </a:t>
            </a:r>
            <a:r>
              <a:rPr lang="pl-PL" sz="2000" b="1" dirty="0">
                <a:solidFill>
                  <a:srgbClr val="414042"/>
                </a:solidFill>
              </a:rPr>
              <a:t>narzędziem do oceny</a:t>
            </a:r>
            <a:r>
              <a:rPr lang="pl-PL" sz="2000" dirty="0">
                <a:solidFill>
                  <a:srgbClr val="414042"/>
                </a:solidFill>
              </a:rPr>
              <a:t> planowanych rozwiązań – im wyżej w hierarchii się znajdują, tym lepiej. Dla przykładu, ponowne wykorzystanie opakowania jest bardziej pożądane niż jego recykling. A jeszcze lepsza byłaby rezygnacja z opakowania w ogóle, gdyż wtedy nie wykorzystujemy żadnych zasobów ani do jego produkcji, ani zebrania i przetworzenia odpadu opakowaniowego.</a:t>
            </a:r>
          </a:p>
          <a:p>
            <a:pPr algn="just"/>
            <a:r>
              <a:rPr lang="pl-PL" sz="2000" dirty="0"/>
              <a:t/>
            </a:r>
            <a:br>
              <a:rPr lang="pl-PL" sz="2000" dirty="0"/>
            </a:br>
            <a:endParaRPr lang="pl-PL"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589240"/>
            <a:ext cx="56197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15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076989B7-1E97-48B2-B478-AA24CAA4DA59}"/>
              </a:ext>
            </a:extLst>
          </p:cNvPr>
          <p:cNvSpPr/>
          <p:nvPr/>
        </p:nvSpPr>
        <p:spPr>
          <a:xfrm>
            <a:off x="395536" y="1052736"/>
            <a:ext cx="7632848" cy="1938992"/>
          </a:xfrm>
          <a:prstGeom prst="rect">
            <a:avLst/>
          </a:prstGeom>
        </p:spPr>
        <p:txBody>
          <a:bodyPr wrap="square">
            <a:spAutoFit/>
          </a:bodyPr>
          <a:lstStyle/>
          <a:p>
            <a:pPr algn="just"/>
            <a:r>
              <a:rPr lang="pl-PL" sz="2000" dirty="0"/>
              <a:t>Pierwszym krokiem do GOZ jest </a:t>
            </a:r>
            <a:r>
              <a:rPr lang="pl-PL" sz="2000" dirty="0" err="1"/>
              <a:t>ekoprojektowanie</a:t>
            </a:r>
            <a:r>
              <a:rPr lang="pl-PL" sz="2000" dirty="0"/>
              <a:t>, czyli projektowanie biorące pod uwagę wpływ na środowisko w całym łańcuchu wartości. Aż 80% śladu środowiskowego jest określane przy desce kreślarskiej.</a:t>
            </a:r>
            <a:br>
              <a:rPr lang="pl-PL" sz="2000" dirty="0"/>
            </a:br>
            <a:r>
              <a:rPr lang="pl-PL" sz="2000" dirty="0"/>
              <a:t>W gospodarce cyrkularnej niezbędne jest myślenie systemowe o całym cyklu życia produktów i usług – od produkcji, przez wykorzystanie, po koniec życia – tak, aby móc stworzyć zamknięty cykl.</a:t>
            </a:r>
          </a:p>
        </p:txBody>
      </p:sp>
      <p:pic>
        <p:nvPicPr>
          <p:cNvPr id="1026" name="Picture 2" descr="https://gozwpraktyce.pl/wp-content/uploads/2021/08/zasady-goz.png">
            <a:extLst>
              <a:ext uri="{FF2B5EF4-FFF2-40B4-BE49-F238E27FC236}">
                <a16:creationId xmlns="" xmlns:a16="http://schemas.microsoft.com/office/drawing/2014/main" id="{7AF5055A-CE59-4FBF-AD12-DAC8E23D6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429" y="2924944"/>
            <a:ext cx="3880035" cy="38341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3255"/>
            <a:ext cx="5012254"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79606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822</TotalTime>
  <Words>757</Words>
  <Application>Microsoft Office PowerPoint</Application>
  <PresentationFormat>Pokaz na ekranie (4:3)</PresentationFormat>
  <Paragraphs>55</Paragraphs>
  <Slides>21</Slides>
  <Notes>0</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JW</dc:creator>
  <cp:lastModifiedBy>RCP</cp:lastModifiedBy>
  <cp:revision>137</cp:revision>
  <dcterms:created xsi:type="dcterms:W3CDTF">2023-08-08T10:52:19Z</dcterms:created>
  <dcterms:modified xsi:type="dcterms:W3CDTF">2023-09-05T11:43:35Z</dcterms:modified>
</cp:coreProperties>
</file>