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56" r:id="rId2"/>
    <p:sldId id="283" r:id="rId3"/>
    <p:sldId id="282" r:id="rId4"/>
    <p:sldId id="260" r:id="rId5"/>
    <p:sldId id="289" r:id="rId6"/>
    <p:sldId id="285" r:id="rId7"/>
    <p:sldId id="286" r:id="rId8"/>
    <p:sldId id="287" r:id="rId9"/>
    <p:sldId id="278" r:id="rId10"/>
    <p:sldId id="303" r:id="rId11"/>
    <p:sldId id="290" r:id="rId12"/>
    <p:sldId id="288" r:id="rId13"/>
    <p:sldId id="284" r:id="rId14"/>
    <p:sldId id="291" r:id="rId15"/>
    <p:sldId id="292" r:id="rId16"/>
    <p:sldId id="273" r:id="rId17"/>
    <p:sldId id="296" r:id="rId18"/>
    <p:sldId id="297" r:id="rId19"/>
    <p:sldId id="295" r:id="rId20"/>
    <p:sldId id="304" r:id="rId21"/>
    <p:sldId id="300" r:id="rId22"/>
    <p:sldId id="301" r:id="rId23"/>
    <p:sldId id="305" r:id="rId24"/>
    <p:sldId id="306" r:id="rId25"/>
    <p:sldId id="274" r:id="rId26"/>
    <p:sldId id="276" r:id="rId27"/>
    <p:sldId id="308" r:id="rId28"/>
    <p:sldId id="307" r:id="rId29"/>
    <p:sldId id="281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89DBA7-B79F-482A-A9BB-BDBE1EDDF93B}" type="datetimeFigureOut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416D40-2A48-44C9-B5DF-31AA6F8525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236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70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88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56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09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76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91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8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7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A061-7845-4176-AAF3-A5E1B09DEDF8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8FF3-8BE6-4276-A585-0FE29BF16B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CD91-6885-47C8-8C82-F79F3F7215EE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FDFC-3D32-449F-992A-FAFCA94D21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0482-197E-4149-A52D-9380F45D42AC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28C68-4A0C-4B2D-BB03-26169D4BAF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1F18-3827-4DFF-AFBB-444F8A2402DB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DC06-EE75-46FD-966F-4221E0A218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F2512-15BD-4143-83C0-F7340A0A3E38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3100-B346-45F1-95EE-4C3F4E69A7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AB80-1CE9-4B34-8C85-816EF8B7EA06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3A6E-9F27-4F30-AF70-964CA4899F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66A2-A318-4A2C-905C-E33379F58369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E83C-551C-4869-947C-AEBF4AE074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FBF7-8667-4924-B114-61E3CB1EBA61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4998-74E6-4151-9E09-CB65604459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8B4F-9CD0-4B8F-89CD-4B3C732548BC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C376-45E8-409E-86C1-5315BD996D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6D1-1BF9-4E76-86FB-FBBD943CF0D2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135D-9B6A-400B-AE60-744AEE1A39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CA32-8BAB-469B-AEEA-8182CAE4A512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D33D-04DC-4A1E-A0E8-A0216F1F59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D2459-D1C2-4368-BB37-5D405CF5715B}" type="datetime1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DEFEC-F04B-4499-8E49-92BA3382A8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4" r:id="rId2"/>
    <p:sldLayoutId id="2147483730" r:id="rId3"/>
    <p:sldLayoutId id="2147483725" r:id="rId4"/>
    <p:sldLayoutId id="2147483726" r:id="rId5"/>
    <p:sldLayoutId id="2147483727" r:id="rId6"/>
    <p:sldLayoutId id="2147483731" r:id="rId7"/>
    <p:sldLayoutId id="2147483732" r:id="rId8"/>
    <p:sldLayoutId id="2147483733" r:id="rId9"/>
    <p:sldLayoutId id="2147483728" r:id="rId10"/>
    <p:sldLayoutId id="21474837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ctrTitle"/>
          </p:nvPr>
        </p:nvSpPr>
        <p:spPr>
          <a:xfrm>
            <a:off x="-34537" y="2539206"/>
            <a:ext cx="5616624" cy="1779588"/>
          </a:xfrm>
        </p:spPr>
        <p:txBody>
          <a:bodyPr>
            <a:normAutofit fontScale="90000"/>
          </a:bodyPr>
          <a:lstStyle/>
          <a:p>
            <a:pPr eaLnBrk="1" hangingPunct="1">
              <a:spcAft>
                <a:spcPts val="0"/>
              </a:spcAft>
            </a:pPr>
            <a:r>
              <a:rPr lang="pl-PL" altLang="pl-PL" b="1" dirty="0"/>
              <a:t> </a:t>
            </a:r>
            <a:r>
              <a:rPr lang="pl-PL" altLang="pl-PL" sz="2400" b="1" dirty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rPr>
              <a:t>OGRANICZENIE EMISJI GAZÓW CIEPLARNIANYCH – WPROWADZENIE CZYSTSZYCH FORM TRANSPORTU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95536" y="1628800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Georgia" panose="02040502050405020303" pitchFamily="18" charset="0"/>
              </a:rPr>
              <a:t>Zgodnie ze standardami światowymi źródła emisji gazów cieplarnianych dzieli się na pięć głównych kategorii: </a:t>
            </a:r>
          </a:p>
          <a:p>
            <a:endParaRPr lang="pl-PL" sz="20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energia (w tym spalanie paliw oraz emisja lotna z paliw),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procesy przemysłowe i użytkowanie produktów,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rolnictwo,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użytkowanie gruntów, zmiany użytkowania gruntów i leśnictwo,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odpady.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8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67544" y="1052736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Georgia" panose="02040502050405020303" pitchFamily="18" charset="0"/>
              </a:rPr>
              <a:t>Pochodzenie gazów cieplarnianych:</a:t>
            </a:r>
          </a:p>
          <a:p>
            <a:endParaRPr lang="pl-PL" sz="8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transport – główna branża gospodarki, emitująca niemal 25% CO2 na całym świecie,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produkcja energii elektrycznej – zużycie paliw kopalnych podczas produkcji energii w konwencjonalnych elektrowniach węglowych,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przemysł – produkcja wszelkiego rodzaju dóbr oraz wydobycie surowców naturalnych wymaga użycia paliw kopalnych,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gospodarstwa domowe – podstawowe codzienne czynności, ogrzewanie pomieszczeń, korzystanie z energii elektrycznej,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hodowla zwierząt i rolnictwo – stosowanie nawozów syntetycznych powoduje zwiększenie stężenia azotu w glebie, a tym samym zwiększa jego emisję do atmosfery. Ogromny wpływ na pogłębienie się efektu cieplarnianego mają również zwierzęta hodowlane.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67544" y="1228397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Georgia" panose="02040502050405020303" pitchFamily="18" charset="0"/>
              </a:rPr>
              <a:t>Skutki działania gazów cieplarnianych </a:t>
            </a:r>
          </a:p>
          <a:p>
            <a:endParaRPr lang="pl-PL" sz="20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wzrost temperatury na całej planecie – średnio o 0,2 stopnia na dekadę,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topnienie pokrywy lodowej na biegunach Ziemi,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częstsze powodzie w rejonach zlokalizowanych blisko mórz i oceanów oraz lawiny w górach,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ginięcie wielu gatunków zwierząt oraz roślin,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zwiększone parowanie wody oraz bardziej dotkliwe susze, które powodują wyjaławianie żyznych obszarów Ziemi,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zmiany w klimacie powodują znaczące problemy z rolnictwie, hodowli zwierząt oraz wielu innych sektorach.</a:t>
            </a:r>
          </a:p>
          <a:p>
            <a:endParaRPr lang="pl-PL" sz="2000" dirty="0">
              <a:latin typeface="Georgia" panose="02040502050405020303" pitchFamily="18" charset="0"/>
            </a:endParaRPr>
          </a:p>
          <a:p>
            <a:endParaRPr lang="pl-PL" sz="20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883042" y="3044279"/>
            <a:ext cx="382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Ograniczenie emisji gazów cieplarnianych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9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294874" y="1510421"/>
            <a:ext cx="82916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l-PL" sz="2000" dirty="0">
                <a:latin typeface="Georgia" panose="02040502050405020303" pitchFamily="18" charset="0"/>
              </a:rPr>
              <a:t>W celu ograniczenia emisji gazów cieplarnianych należy podejmować między innymi następujące działania:</a:t>
            </a:r>
          </a:p>
          <a:p>
            <a:pPr fontAlgn="ctr"/>
            <a:endParaRPr lang="pl-PL" sz="2000" dirty="0">
              <a:latin typeface="Georgia" panose="02040502050405020303" pitchFamily="18" charset="0"/>
            </a:endParaRPr>
          </a:p>
          <a:p>
            <a:pPr marL="342900" indent="-342900" fontAlgn="ctr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ograniczyć emisję gazów cieplarnianych ze środków transportu,</a:t>
            </a:r>
          </a:p>
          <a:p>
            <a:pPr marL="342900" indent="-342900" fontAlgn="ctr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ograniczyć zużycie energii elektrycznej oraz cieplnej,</a:t>
            </a:r>
          </a:p>
          <a:p>
            <a:pPr marL="342900" indent="-342900" fontAlgn="ctr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popierać budowę energetyki opartej o odnawialne źródła energii,</a:t>
            </a:r>
          </a:p>
          <a:p>
            <a:pPr marL="342900" indent="-342900" fontAlgn="ctr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wspierać proces sadzenia i pielęgnacji lasów i innych terenów zielonych,</a:t>
            </a:r>
          </a:p>
          <a:p>
            <a:pPr marL="342900" indent="-342900" fontAlgn="ctr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zapobiegać przenoszeniu przemysłu emitującego gazy cieplarniane w celu uniknięcia ostrzejszych norm.</a:t>
            </a:r>
            <a:br>
              <a:rPr lang="pl-PL" sz="2000" dirty="0">
                <a:latin typeface="Georgia" panose="02040502050405020303" pitchFamily="18" charset="0"/>
              </a:rPr>
            </a:br>
            <a:endParaRPr lang="pl-PL" sz="2000" dirty="0">
              <a:latin typeface="Georgia" panose="020405020504050203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7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590867" y="1275142"/>
            <a:ext cx="79622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pl-PL" sz="2000" dirty="0">
                <a:latin typeface="Georgia" panose="02040502050405020303" pitchFamily="18" charset="0"/>
              </a:rPr>
              <a:t>Prawo klimatyczne UE określa prawnie wiążące cele w zakresie redukcji emisji gazów cieplarnianych: do 2030 r. powinny one spaść o 55% w porównaniu z poziomami z 1990 r., a UE ma osiągnąć zerową emisję netto do 2050 r.</a:t>
            </a:r>
          </a:p>
          <a:p>
            <a:pPr algn="just" fontAlgn="ctr"/>
            <a:endParaRPr lang="pl-PL" sz="2000" dirty="0">
              <a:latin typeface="Georgia" panose="02040502050405020303" pitchFamily="18" charset="0"/>
            </a:endParaRPr>
          </a:p>
          <a:p>
            <a:pPr algn="just" fontAlgn="ctr"/>
            <a:r>
              <a:rPr lang="pl-PL" sz="2000" dirty="0">
                <a:latin typeface="Georgia" panose="02040502050405020303" pitchFamily="18" charset="0"/>
              </a:rPr>
              <a:t>Prawo o klimacie jest częścią Europejskiego Zielonego Ładu - mapy drogowej UE w kierunku neutralności klimatycznej. Aby osiągnąć cele klimatyczne, UE opracowała prawodawstwo, o nazwie „Gotowi na 55" do 2030 roku (Fit for 55 in 203). Ten pakiet zawiera kilkanaście powiązanych ze sobą zaktualizowanych ustaw oraz nowe projekty ustaw dotyczących klimatu i energii.</a:t>
            </a:r>
          </a:p>
          <a:p>
            <a:pPr algn="just" fontAlgn="ctr"/>
            <a:r>
              <a:rPr lang="pl-PL" sz="2000" dirty="0">
                <a:latin typeface="Georgia" panose="02040502050405020303" pitchFamily="18" charset="0"/>
              </a:rPr>
              <a:t/>
            </a:r>
            <a:br>
              <a:rPr lang="pl-PL" sz="2000" dirty="0">
                <a:latin typeface="Georgia" panose="02040502050405020303" pitchFamily="18" charset="0"/>
              </a:rPr>
            </a:br>
            <a:endParaRPr lang="pl-PL" sz="2000" dirty="0">
              <a:latin typeface="Georgia" panose="020405020504050203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38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EC7E2D4-8C5C-470F-87F1-FFB066B3F0F9}"/>
              </a:ext>
            </a:extLst>
          </p:cNvPr>
          <p:cNvSpPr/>
          <p:nvPr/>
        </p:nvSpPr>
        <p:spPr>
          <a:xfrm>
            <a:off x="323528" y="134076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Georgia" panose="02040502050405020303" pitchFamily="18" charset="0"/>
              </a:rPr>
              <a:t>Celem systemu handlu uprawnieniami do emisji CO2 (ETS) jest ograniczenie emisji dwutlenku węgla w przemyśle poprzez zobowiązanie firm do posiadania pozwolenia na każdą tonę emitowanego CO2. Firmy muszą kupować pozwolenia za pośrednictwem aukcji. </a:t>
            </a: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Europejski system handlu uprawnieniami do emisji jest pierwszym i największym na świecie rynkiem uprawnień do emisji dwutlenku węgla. Reguluje około 40% całkowitej emisji gazów cieplarnianych w UE i obejmuje około 10 000 elektrowni i zakładów produkcyjnych w UE. Aby dostosować system ETS do celów redukcji emisji zawartych w Europejskim Zielonym Ładzie, Parlament zatwierdził jego aktualizację w kwietniu 2023 roku. Reforma obejmuje ograniczenie emisji w sektorach objętych ETS do 62% do 2030 r. (w porównaniu z poziomem z 2005 r.).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574452" y="3212980"/>
            <a:ext cx="4667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Tradycyjne środki transportu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35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539552" y="1505974"/>
            <a:ext cx="5759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Georgia" panose="02040502050405020303" pitchFamily="18" charset="0"/>
              </a:rPr>
              <a:t>Transport dzieli się na:</a:t>
            </a:r>
          </a:p>
          <a:p>
            <a:endParaRPr lang="pl-PL" sz="8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indywidualny oraz zbiorowy,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prywatny oraz publiczny,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lądowy, morski, lotniczy.</a:t>
            </a:r>
          </a:p>
          <a:p>
            <a:endParaRPr lang="pl-PL" sz="2200" dirty="0">
              <a:latin typeface="Georgia" panose="02040502050405020303" pitchFamily="18" charset="0"/>
            </a:endParaRPr>
          </a:p>
          <a:p>
            <a:r>
              <a:rPr lang="pl-PL" sz="2200" dirty="0">
                <a:latin typeface="Georgia" panose="02040502050405020303" pitchFamily="18" charset="0"/>
              </a:rPr>
              <a:t>Transport lądowy dzieli się na:</a:t>
            </a:r>
          </a:p>
          <a:p>
            <a:endParaRPr lang="pl-PL" sz="8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samochodowy oraz szynowy,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osobowy oraz towarowy.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4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C20F8DC7-CAD2-4C32-899C-D0C7AA11F9C9}"/>
              </a:ext>
            </a:extLst>
          </p:cNvPr>
          <p:cNvSpPr/>
          <p:nvPr/>
        </p:nvSpPr>
        <p:spPr>
          <a:xfrm>
            <a:off x="405157" y="1268760"/>
            <a:ext cx="83336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Georgia" panose="02040502050405020303" pitchFamily="18" charset="0"/>
              </a:rPr>
              <a:t>Transport jest odpowiedzialny za 1/3 światowej emisji CO2 powstającej w wyniku działalności człowieka. Poza samą emisją CO2 spaliny wydzielane przez pojazdy przyczyniają się do powstawania smogu i zanieczyszczenia powietrza. </a:t>
            </a: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Zanieczyszczenia ze środków transportu drogowego pochodzą głownie z procesów spalania paliw w silnikach samochodowych. Na wielkość emisji z sektora transportu wpływa przede wszystkim liczba i wiek pojazdów, stan nawierzchni dróg, organizacja ruchu drogowego. </a:t>
            </a: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W 2020 r. zarejestrowanych w Polsce jest około 34 mln pojazdów.  Liczba ta systematycznie wzrasta, od 2000 r. odnotowano ponad 2-krotny wzrost, z czego 76% to samochody osobowe. Prawie 60% spośród wszystkich zarejestrowanych samochodów osobowych ma więcej niż 15 lat, z czego ponad 17% to samochody mające 31 lat i starsze.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8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94876" y="1044360"/>
            <a:ext cx="4410813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algn="ctr"/>
            <a:endParaRPr lang="pl-PL" sz="2000" b="1" dirty="0">
              <a:latin typeface="Book Antiqua" panose="0204060205030503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251520" y="2305615"/>
            <a:ext cx="8466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Zagadnienia:</a:t>
            </a:r>
          </a:p>
          <a:p>
            <a:endParaRPr lang="pl-PL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Georgia" panose="02040502050405020303" pitchFamily="18" charset="0"/>
              </a:rPr>
              <a:t>Gazy cieplarnianych i skutki ich działania.</a:t>
            </a: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Georgia" panose="02040502050405020303" pitchFamily="18" charset="0"/>
              </a:rPr>
              <a:t>Ograniczenie emisji gazów cieplarnianych.</a:t>
            </a:r>
          </a:p>
          <a:p>
            <a:pPr marL="457200" indent="-457200">
              <a:buFontTx/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Georgia" panose="02040502050405020303" pitchFamily="18" charset="0"/>
              </a:rPr>
              <a:t>Tradycyjne środki transportu.</a:t>
            </a: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Georgia" panose="02040502050405020303" pitchFamily="18" charset="0"/>
              </a:rPr>
              <a:t>Czyste formy transportu - transport zbiorowy i indywidualny.</a:t>
            </a: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Georgia" panose="02040502050405020303" pitchFamily="18" charset="0"/>
              </a:rPr>
              <a:t>Dobre praktyki.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2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5367E3-7905-4B46-A3FE-FFFDC79A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D1F18-3827-4DFF-AFBB-444F8A2402DB}" type="datetime1">
              <a:rPr lang="pl-PL" smtClean="0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08BCCC4-163A-401F-816F-3C88202C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PGK SA dla środowiska naturalnego - Konkurs 9.3 NFOŚiGW POIiŚ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53D2850-625A-4461-9214-65C7DE63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8DC06-EE75-46FD-966F-4221E0A21883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5BA7C01-EDD0-496C-8BE3-9A087F6B1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10541"/>
            <a:ext cx="6020322" cy="343691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D3B7108A-E686-4B57-8B31-8CAA8EF42D15}"/>
              </a:ext>
            </a:extLst>
          </p:cNvPr>
          <p:cNvSpPr/>
          <p:nvPr/>
        </p:nvSpPr>
        <p:spPr>
          <a:xfrm>
            <a:off x="503548" y="119675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Georgia" panose="02040502050405020303" pitchFamily="18" charset="0"/>
              </a:rPr>
              <a:t>Emisja zanieczyszczeń ze środków transportu drogowego w Polsce </a:t>
            </a:r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86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70339" y="3029468"/>
            <a:ext cx="54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Czyste formy transportu – </a:t>
            </a:r>
            <a:br>
              <a:rPr lang="pl-PL" sz="22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transport zbiorowy i indywidualny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26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248249" y="1967639"/>
            <a:ext cx="86475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Georgia" panose="02040502050405020303" pitchFamily="18" charset="0"/>
              </a:rPr>
              <a:t>Pojęcie ekologicznego transportu odnosi się do:</a:t>
            </a:r>
          </a:p>
          <a:p>
            <a:endParaRPr lang="pl-PL" sz="22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środków transportu (samochód, kolej, tramwaj, trolejbus, rower, hulajnoga),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sposobu wytwarzania i recyclingu środka transportu,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sposobu prowadzenia jazdy danego środka transportu,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200" dirty="0">
                <a:latin typeface="Georgia" panose="02040502050405020303" pitchFamily="18" charset="0"/>
              </a:rPr>
              <a:t>rozwiązań organizacyjnych (logistycznych) w zakresie transportu.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95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58EF31C4-DC15-43ED-A1D7-B925A4F8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7560840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latin typeface="Georgia" panose="02040502050405020303" pitchFamily="18" charset="0"/>
              </a:rPr>
              <a:t>Do ekologicznych środków transportu zalicza się: rowery, samochody elektryczne, hulajnogi elektryczne, trakcję szynową (kolej, tramwaje, trolejbusy, metro), czyli te pojazdy, w których ich ruch nie jest związany z bezpośrednim spalaniem paliw kopalnych.</a:t>
            </a:r>
          </a:p>
          <a:p>
            <a:pPr marL="0" indent="0" algn="just">
              <a:buNone/>
            </a:pPr>
            <a:r>
              <a:rPr lang="pl-PL" sz="2000" dirty="0">
                <a:latin typeface="Georgia" panose="02040502050405020303" pitchFamily="18" charset="0"/>
              </a:rPr>
              <a:t>Jednak część z tych pojazdów korzysta z energii elektrycznej, która może być wytwarzana w źródłach opartych o spalanie paliw kopalnych (elektrownie konwencjonalne). </a:t>
            </a:r>
          </a:p>
          <a:p>
            <a:pPr marL="0" indent="0" algn="just">
              <a:buNone/>
            </a:pPr>
            <a:r>
              <a:rPr lang="pl-PL" sz="2000" dirty="0">
                <a:latin typeface="Georgia" panose="02040502050405020303" pitchFamily="18" charset="0"/>
              </a:rPr>
              <a:t>Najbardziej ekologicznym środkiem przemieszczania się jest ruch pieszy.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950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58EF31C4-DC15-43ED-A1D7-B925A4F8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7560840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latin typeface="Georgia" panose="02040502050405020303" pitchFamily="18" charset="0"/>
              </a:rPr>
              <a:t>Bardzo istotne jest, czy jest to środek transportu indywidualnego, czy transportu zbiorowego. W środku transportu zbiorowego zmieści się znaczne więcej osób niż w środku transportu indywidualnego, a więc będzie on zużywał znacznie mniej energii na przewiezienie jednego pasażera.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2FD4033-C4D2-46FC-A81B-A03D6392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996952"/>
            <a:ext cx="4176464" cy="268065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33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ytuł 1"/>
          <p:cNvSpPr>
            <a:spLocks noGrp="1"/>
          </p:cNvSpPr>
          <p:nvPr>
            <p:ph type="title"/>
          </p:nvPr>
        </p:nvSpPr>
        <p:spPr>
          <a:xfrm>
            <a:off x="-468560" y="692696"/>
            <a:ext cx="9217024" cy="642590"/>
          </a:xfrm>
        </p:spPr>
        <p:txBody>
          <a:bodyPr/>
          <a:lstStyle/>
          <a:p>
            <a:pPr eaLnBrk="1" hangingPunct="1"/>
            <a:r>
              <a:rPr lang="pl-PL" altLang="pl-PL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Zalety i wady transportu zbiorowego</a:t>
            </a:r>
            <a:endParaRPr lang="pl-PL" altLang="pl-PL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0536935"/>
              </p:ext>
            </p:extLst>
          </p:nvPr>
        </p:nvGraphicFramePr>
        <p:xfrm>
          <a:off x="899592" y="1234359"/>
          <a:ext cx="6920880" cy="4389282"/>
        </p:xfrm>
        <a:graphic>
          <a:graphicData uri="http://schemas.openxmlformats.org/drawingml/2006/table">
            <a:tbl>
              <a:tblPr/>
              <a:tblGrid>
                <a:gridCol w="34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Zalety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Wady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7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Niżse koszty społeczne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Niedogodność utraconych tras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Wydajność energetyczna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Niedogodność ustalonego rozkładu jazdy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7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Mniejsza emisja dwutlenku węgla/zanieczyszczeń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Brak prywatności / ograniczony komfort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7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Zwiększenie bezpieczeństwa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Ograniczona ilość miejsca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7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Mniejsze zakorkowanie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7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Wymaga mniej przestrzeni miejskiej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7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Większa dostępność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7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pl-PL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Większa mobilność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D7BB0C4-2CBF-4573-BAE9-80E6387CF5E1}"/>
              </a:ext>
            </a:extLst>
          </p:cNvPr>
          <p:cNvSpPr txBox="1"/>
          <p:nvPr/>
        </p:nvSpPr>
        <p:spPr>
          <a:xfrm>
            <a:off x="395536" y="2420888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Georgia" panose="02040502050405020303" pitchFamily="18" charset="0"/>
              </a:rPr>
              <a:t>Poza samym źródłem energii ruchu pojazdu bardzo istotny, ze względu na ekologię, jest sposób jego produkcji oraz możliwości utylizacji.  </a:t>
            </a: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Przykładem może być bateria </a:t>
            </a:r>
            <a:r>
              <a:rPr lang="pl-PL" sz="2000" dirty="0" err="1">
                <a:latin typeface="Georgia" panose="02040502050405020303" pitchFamily="18" charset="0"/>
              </a:rPr>
              <a:t>litowo</a:t>
            </a:r>
            <a:r>
              <a:rPr lang="pl-PL" sz="2000" dirty="0">
                <a:latin typeface="Georgia" panose="02040502050405020303" pitchFamily="18" charset="0"/>
              </a:rPr>
              <a:t>-jonowa, stosowana w pojazdach elektrycznych. Istnieje duży problem z jej utylizacją i to sprawia, że pojazdy te posiadają niedoskonałości w ich ekologicznym charakterem.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D7BB0C4-2CBF-4573-BAE9-80E6387CF5E1}"/>
              </a:ext>
            </a:extLst>
          </p:cNvPr>
          <p:cNvSpPr txBox="1"/>
          <p:nvPr/>
        </p:nvSpPr>
        <p:spPr>
          <a:xfrm>
            <a:off x="395536" y="364502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Georgia" panose="02040502050405020303" pitchFamily="18" charset="0"/>
              </a:rPr>
              <a:t>Przykładem zastosowania takiego rozwiązania jest na przykład system Parkuj i Jedź  (</a:t>
            </a:r>
            <a:r>
              <a:rPr lang="pl-PL" sz="2000" dirty="0" err="1">
                <a:latin typeface="Georgia" panose="02040502050405020303" pitchFamily="18" charset="0"/>
              </a:rPr>
              <a:t>Park&amp;Ride</a:t>
            </a:r>
            <a:r>
              <a:rPr lang="pl-PL" sz="2000" dirty="0">
                <a:latin typeface="Georgia" panose="02040502050405020303" pitchFamily="18" charset="0"/>
              </a:rPr>
              <a:t>). Są to parkingi zlokalizowane w pobliżu peryferyjnych przystanków, przeznaczony dla osób korzystających z publicznego transportu zbiorowego. Kierowcy pozostawiają swoje pojazdy w wyznaczonych miejscach, przesiadają się do komunikacji zbiorowej i w ten sposób kontynuują drogę do centrum miasta.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76E3175-CF5B-4EAE-98D3-E35F8AF5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472" y="899972"/>
            <a:ext cx="4499992" cy="252902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ACC5D43-7548-4CCB-A472-07DB21DF2881}"/>
              </a:ext>
            </a:extLst>
          </p:cNvPr>
          <p:cNvSpPr/>
          <p:nvPr/>
        </p:nvSpPr>
        <p:spPr>
          <a:xfrm>
            <a:off x="467544" y="1988840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Georgia" panose="02040502050405020303" pitchFamily="18" charset="0"/>
              </a:rPr>
              <a:t>Bardzo istotne dla ekologicznego transportu są kwestie organizacyjne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i logistyczne.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81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D7BB0C4-2CBF-4573-BAE9-80E6387CF5E1}"/>
              </a:ext>
            </a:extLst>
          </p:cNvPr>
          <p:cNvSpPr txBox="1"/>
          <p:nvPr/>
        </p:nvSpPr>
        <p:spPr>
          <a:xfrm>
            <a:off x="467544" y="1196752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Georgia" panose="02040502050405020303" pitchFamily="18" charset="0"/>
              </a:rPr>
              <a:t>Dobre praktyki we wspieraniu </a:t>
            </a:r>
            <a:r>
              <a:rPr lang="pl-PL" sz="2000" b="1" dirty="0" err="1">
                <a:latin typeface="Georgia" panose="02040502050405020303" pitchFamily="18" charset="0"/>
              </a:rPr>
              <a:t>ekotransportu</a:t>
            </a:r>
            <a:r>
              <a:rPr lang="pl-PL" sz="2000" b="1" dirty="0">
                <a:latin typeface="Georgia" panose="02040502050405020303" pitchFamily="18" charset="0"/>
              </a:rPr>
              <a:t> przez pracodawców:</a:t>
            </a:r>
          </a:p>
          <a:p>
            <a:endParaRPr lang="pl-PL" sz="20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dodatki do wynagrodzenia wypłacane za każdy kilometr przejechany rowerem w drodze do pracy - taki system premii ma zmotywować pracowników do rezygnacji z samochodu i zmiany nawyków transportowych,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strzeżone parkingi rowerowe, łatwo dostępne stojaki na rowery, prysznice, firmowe samochody elektryczne - zapewnienie bezpieczeństwa pojazdu oraz własnego komfort,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zakup firmowych samochodów elektrycznych,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wprowadzenie finansowania biletów na komunikację zbiorową.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organizowanie akcji edukacyjnych i promocyjnych dla pracowników.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66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ctrTitle"/>
          </p:nvPr>
        </p:nvSpPr>
        <p:spPr>
          <a:xfrm>
            <a:off x="688032" y="3079266"/>
            <a:ext cx="3883968" cy="6994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dirty="0">
                <a:solidFill>
                  <a:schemeClr val="tx1"/>
                </a:solidFill>
              </a:rPr>
              <a:t> </a:t>
            </a:r>
            <a:r>
              <a:rPr lang="pl-PL" altLang="pl-PL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Dziękuję za uwagę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749354" y="3044279"/>
            <a:ext cx="382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Gazy cieplarniane</a:t>
            </a:r>
            <a:br>
              <a:rPr lang="pl-PL" sz="22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i skutki ich działania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27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717032"/>
            <a:ext cx="8352928" cy="345122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l-PL" sz="2000" dirty="0">
                <a:solidFill>
                  <a:schemeClr val="tx1"/>
                </a:solidFill>
                <a:latin typeface="Georgia" panose="02040502050405020303" pitchFamily="18" charset="0"/>
              </a:rPr>
              <a:t>Atmosfera ziemska jest niejednorodną powłoką, złożoną z mieszaniny gazów, zwanych powietrzem. Dzięki niej, w następstwie tzw. efektu cieplarnianego, podnosi się temperatura powierzchni Ziemi. Jest to pozytywne zjawisko pozwalające na zmniejszenie różnic temperatur między stroną dzienną i nocną oraz letnią i zimową. </a:t>
            </a:r>
            <a:endParaRPr lang="pl-PL" altLang="pl-PL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8B9F8BF-0D14-43BC-93CA-6E427810D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9" y="980728"/>
            <a:ext cx="4316342" cy="260931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345122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l-PL" sz="2000" dirty="0">
                <a:solidFill>
                  <a:schemeClr val="tx1"/>
                </a:solidFill>
                <a:latin typeface="Georgia" panose="02040502050405020303" pitchFamily="18" charset="0"/>
              </a:rPr>
              <a:t>Efekt cieplarniany (inaczej efekt szklarniowy) to zjawisko podwyższenia temperatury planety przez obecne w jej atmosferze gazy cieplarniane. Zmiany powodujące wzrost nasilenia efektu cieplarnianego, ponad stan naturalny, są główną przyczyną obserwowanego na Ziemi globalnego ocieplenia.</a:t>
            </a:r>
          </a:p>
          <a:p>
            <a:pPr marL="0" indent="0" algn="just" eaLnBrk="1" hangingPunct="1">
              <a:buNone/>
            </a:pPr>
            <a:endParaRPr lang="pl-PL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 fontAlgn="ctr">
              <a:buNone/>
            </a:pPr>
            <a:r>
              <a:rPr lang="pl-PL" sz="2000" dirty="0">
                <a:solidFill>
                  <a:schemeClr val="tx1"/>
                </a:solidFill>
                <a:latin typeface="Georgia" panose="02040502050405020303" pitchFamily="18" charset="0"/>
              </a:rPr>
              <a:t>Gazy cieplarniane pochłaniają ciepło słoneczne promieniujące z powierzchni Ziemi, zatrzymują je w atmosferze i zapobiegają jego ucieczce w przestrzeń kosmiczną. Wiele gazów cieplarnianych występuje naturalnie w atmosferze, jednak działalność człowieka przyczynia się do ich akumulacji, co powoduje wzmocnienie efektu cieplarnianego w atmosferze i zmienia klimat planety.</a:t>
            </a:r>
          </a:p>
          <a:p>
            <a:pPr marL="0" indent="0">
              <a:buNone/>
            </a:pPr>
            <a:endParaRPr lang="pl-PL" altLang="pl-PL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9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458181"/>
            <a:ext cx="5328592" cy="194163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tx1"/>
                </a:solidFill>
                <a:latin typeface="Georgia" panose="02040502050405020303" pitchFamily="18" charset="0"/>
              </a:rPr>
              <a:t>Grupa gazów cieplarnianych obejmuje siedem gazów, tj.: dwutlenek węgla, metan, podtlenek azotu, </a:t>
            </a:r>
            <a:r>
              <a:rPr lang="pl-PL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wodorofluorowęglowodory</a:t>
            </a:r>
            <a:r>
              <a:rPr lang="pl-PL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pl-PL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perfluorowęglowodory</a:t>
            </a:r>
            <a:r>
              <a:rPr lang="pl-PL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pl-PL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heksafluorek</a:t>
            </a:r>
            <a:r>
              <a:rPr lang="pl-PL" sz="2000" dirty="0">
                <a:solidFill>
                  <a:schemeClr val="tx1"/>
                </a:solidFill>
                <a:latin typeface="Georgia" panose="02040502050405020303" pitchFamily="18" charset="0"/>
              </a:rPr>
              <a:t> siarki i </a:t>
            </a:r>
            <a:r>
              <a:rPr lang="pl-PL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trifluorek</a:t>
            </a:r>
            <a:r>
              <a:rPr lang="pl-PL" sz="2000" dirty="0">
                <a:solidFill>
                  <a:schemeClr val="tx1"/>
                </a:solidFill>
                <a:latin typeface="Georgia" panose="02040502050405020303" pitchFamily="18" charset="0"/>
              </a:rPr>
              <a:t> azotu.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43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136904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>
                <a:latin typeface="Georgia" panose="02040502050405020303" pitchFamily="18" charset="0"/>
              </a:rPr>
              <a:t>Dwutlenek węgla </a:t>
            </a:r>
            <a:r>
              <a:rPr lang="pl-PL" sz="2000" dirty="0">
                <a:latin typeface="Georgia" panose="02040502050405020303" pitchFamily="18" charset="0"/>
              </a:rPr>
              <a:t>(CO2) jest naturalnie wytwarzany przez zwierzęta podczas oddychania i podczas rozkładu biomasy. Wchodzi również do atmosfery poprzez spalanie paliw kopalnych i reakcje chemiczne. Jest usuwany z atmosfery przez rośliny w procesie fotosyntezy, czyli zamiany światła słonecznego w energię i przekształcania CO2 i wody w cukier i tlen. Tak usunięty CO2 jest utrzymywany poza atmosferą, dopóki rośliny nie umrą, dlatego lasy odgrywają ważną rolę w wychwytywaniu dwutlenku węgla.</a:t>
            </a:r>
          </a:p>
          <a:p>
            <a:pPr marL="0" indent="0" algn="just">
              <a:buNone/>
            </a:pPr>
            <a:r>
              <a:rPr lang="pl-PL" sz="2000" b="1" dirty="0">
                <a:latin typeface="Georgia" panose="02040502050405020303" pitchFamily="18" charset="0"/>
              </a:rPr>
              <a:t>Metan </a:t>
            </a:r>
            <a:r>
              <a:rPr lang="pl-PL" sz="2000" dirty="0">
                <a:latin typeface="Georgia" panose="02040502050405020303" pitchFamily="18" charset="0"/>
              </a:rPr>
              <a:t>to bezbarwny gaz, który jest głównym składnikiem gazu ziemnego. Jego emisje wynikają z produkcji i transportu węgla, gazu ziemnego i ropy naftowej, a także z hodowli zwierząt i innych praktyk rolniczych, użytkowania gruntów oraz rozkładu odpadów organicznych na miejskich składowiskach odpadów stałych. W 2021 r. większość emisji metanu pochodziła z rolnictwa, leśnictwa i rybołówstwa.</a:t>
            </a:r>
          </a:p>
          <a:p>
            <a:pPr marL="0" indent="0" algn="just" eaLnBrk="1" hangingPunct="1">
              <a:buNone/>
            </a:pPr>
            <a:endParaRPr lang="pl-PL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70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7920880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>
                <a:latin typeface="Georgia" panose="02040502050405020303" pitchFamily="18" charset="0"/>
              </a:rPr>
              <a:t>Podtlenek azotu </a:t>
            </a:r>
            <a:r>
              <a:rPr lang="pl-PL" sz="2000" dirty="0">
                <a:latin typeface="Georgia" panose="02040502050405020303" pitchFamily="18" charset="0"/>
              </a:rPr>
              <a:t>powstaje głównie w wyniku działania drobnoustrojów w glebie, stosowania nawozów zawierających azot, spalania drewna oraz w produkcji chemicznej. Jest emitowany z działalności rolniczej i przemysłowej, a także z użytkowaniu gruntów; spalania paliw kopalnych i odpadów stałych; i oczyszczania ścieków. W UE rolnictwo, leśnictwo i rybołówstwo emitowały najwięcej podtlenku azotu w 2021 roku.</a:t>
            </a:r>
          </a:p>
          <a:p>
            <a:pPr marL="0" indent="0" algn="just">
              <a:buNone/>
            </a:pPr>
            <a:r>
              <a:rPr lang="pl-PL" sz="2000" b="1" dirty="0" err="1">
                <a:latin typeface="Georgia" panose="02040502050405020303" pitchFamily="18" charset="0"/>
              </a:rPr>
              <a:t>Wodorofluorowęglowodory</a:t>
            </a:r>
            <a:r>
              <a:rPr lang="pl-PL" sz="2000" dirty="0">
                <a:latin typeface="Georgia" panose="02040502050405020303" pitchFamily="18" charset="0"/>
              </a:rPr>
              <a:t> stanowią około 90% emisji gazów fluorowanych. Stosowane są głównie do pochłaniania ciepła w lodówkach, zamrażarkach klimatyzatorach i pompach ciepła; jako </a:t>
            </a:r>
            <a:r>
              <a:rPr lang="pl-PL" sz="2000" dirty="0" err="1">
                <a:latin typeface="Georgia" panose="02040502050405020303" pitchFamily="18" charset="0"/>
              </a:rPr>
              <a:t>propelent</a:t>
            </a:r>
            <a:r>
              <a:rPr lang="pl-PL" sz="2000" dirty="0">
                <a:latin typeface="Georgia" panose="02040502050405020303" pitchFamily="18" charset="0"/>
              </a:rPr>
              <a:t> w inhalatorach w aerozolu na astmę i aerozolach technicznych; jako środki spieniające do pian oraz w gaśnicach. W 2021 r. dominowały one w handlu hurtowym i detalicznym, naprawie pojazdów samochodowych oraz motocyklach.</a:t>
            </a:r>
          </a:p>
          <a:p>
            <a:pPr marL="0" indent="0" algn="just" eaLnBrk="1" hangingPunct="1">
              <a:buNone/>
            </a:pPr>
            <a:endParaRPr lang="pl-PL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1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95536" y="1628800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err="1">
                <a:latin typeface="Georgia" panose="02040502050405020303" pitchFamily="18" charset="0"/>
              </a:rPr>
              <a:t>Perfluorowęglowodory</a:t>
            </a:r>
            <a:r>
              <a:rPr lang="pl-PL" sz="2000" dirty="0">
                <a:latin typeface="Georgia" panose="02040502050405020303" pitchFamily="18" charset="0"/>
              </a:rPr>
              <a:t> to związki chemiczne powszechnie stosowane w przemysłowych procesach produkcyjnych.</a:t>
            </a:r>
          </a:p>
          <a:p>
            <a:pPr algn="just"/>
            <a:r>
              <a:rPr lang="pl-PL" sz="2000" b="1" dirty="0" err="1">
                <a:latin typeface="Georgia" panose="02040502050405020303" pitchFamily="18" charset="0"/>
              </a:rPr>
              <a:t>Heksafluorek</a:t>
            </a:r>
            <a:r>
              <a:rPr lang="pl-PL" sz="2000" b="1" dirty="0">
                <a:latin typeface="Georgia" panose="02040502050405020303" pitchFamily="18" charset="0"/>
              </a:rPr>
              <a:t> siarki</a:t>
            </a:r>
            <a:r>
              <a:rPr lang="pl-PL" sz="2000" dirty="0">
                <a:latin typeface="Georgia" panose="02040502050405020303" pitchFamily="18" charset="0"/>
              </a:rPr>
              <a:t> jest powszechnie stosowany do izolacji linii energetycznych.</a:t>
            </a:r>
          </a:p>
          <a:p>
            <a:pPr algn="just"/>
            <a:r>
              <a:rPr lang="pl-PL" sz="2000" b="1" dirty="0" err="1">
                <a:latin typeface="Georgia" panose="02040502050405020303" pitchFamily="18" charset="0"/>
              </a:rPr>
              <a:t>Trifluorek</a:t>
            </a:r>
            <a:r>
              <a:rPr lang="pl-PL" sz="2000" b="1" dirty="0">
                <a:latin typeface="Georgia" panose="02040502050405020303" pitchFamily="18" charset="0"/>
              </a:rPr>
              <a:t> azotu</a:t>
            </a:r>
            <a:r>
              <a:rPr lang="pl-PL" sz="2000" dirty="0">
                <a:latin typeface="Georgia" panose="02040502050405020303" pitchFamily="18" charset="0"/>
              </a:rPr>
              <a:t> jest używany jako gaz czyszczący komory w procesach produkcyjnych do czyszczenia niechcianych osadów na mikroprocesorach i częściach obwodów w trakcie ich budowy.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491</TotalTime>
  <Words>1393</Words>
  <Application>Microsoft Office PowerPoint</Application>
  <PresentationFormat>Pokaz na ekranie (4:3)</PresentationFormat>
  <Paragraphs>113</Paragraphs>
  <Slides>29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Kształt fali</vt:lpstr>
      <vt:lpstr> OGRANICZENIE EMISJI GAZÓW CIEPLARNIANYCH – WPROWADZENIE CZYSTSZYCH FORM TRANSPORTU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Zalety i wady transportu zbiorowego</vt:lpstr>
      <vt:lpstr>Prezentacja programu PowerPoint</vt:lpstr>
      <vt:lpstr>Prezentacja programu PowerPoint</vt:lpstr>
      <vt:lpstr>Prezentacja programu PowerPoint</vt:lpstr>
      <vt:lpstr> Dziękuję za uwagę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JW</dc:creator>
  <cp:lastModifiedBy>RCP</cp:lastModifiedBy>
  <cp:revision>76</cp:revision>
  <dcterms:created xsi:type="dcterms:W3CDTF">2014-10-30T13:42:11Z</dcterms:created>
  <dcterms:modified xsi:type="dcterms:W3CDTF">2023-09-05T11:41:40Z</dcterms:modified>
</cp:coreProperties>
</file>